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60" r:id="rId3"/>
    <p:sldId id="268" r:id="rId4"/>
    <p:sldId id="269" r:id="rId5"/>
    <p:sldId id="270" r:id="rId6"/>
    <p:sldId id="258" r:id="rId7"/>
    <p:sldId id="259" r:id="rId8"/>
    <p:sldId id="271" r:id="rId9"/>
    <p:sldId id="272" r:id="rId10"/>
    <p:sldId id="273" r:id="rId11"/>
    <p:sldId id="262" r:id="rId12"/>
    <p:sldId id="267" r:id="rId13"/>
    <p:sldId id="261" r:id="rId14"/>
    <p:sldId id="263" r:id="rId15"/>
    <p:sldId id="257" r:id="rId16"/>
    <p:sldId id="265" r:id="rId17"/>
    <p:sldId id="274" r:id="rId18"/>
    <p:sldId id="276" r:id="rId19"/>
    <p:sldId id="278" r:id="rId20"/>
    <p:sldId id="279" r:id="rId21"/>
    <p:sldId id="280" r:id="rId22"/>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3850" autoAdjust="0"/>
  </p:normalViewPr>
  <p:slideViewPr>
    <p:cSldViewPr snapToGrid="0">
      <p:cViewPr varScale="1">
        <p:scale>
          <a:sx n="57" d="100"/>
          <a:sy n="57" d="100"/>
        </p:scale>
        <p:origin x="343"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7B355-73AA-5448-9450-A992ACCA8E99}" type="datetimeFigureOut">
              <a:rPr lang="en-TR" smtClean="0"/>
              <a:t>08/26/2025</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84A61-4D0B-B44A-BB83-ACA5C807EB1F}" type="slidenum">
              <a:rPr lang="en-TR" smtClean="0"/>
              <a:t>‹#›</a:t>
            </a:fld>
            <a:endParaRPr lang="en-TR"/>
          </a:p>
        </p:txBody>
      </p:sp>
    </p:spTree>
    <p:extLst>
      <p:ext uri="{BB962C8B-B14F-4D97-AF65-F5344CB8AC3E}">
        <p14:creationId xmlns:p14="http://schemas.microsoft.com/office/powerpoint/2010/main" val="624156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54E84A61-4D0B-B44A-BB83-ACA5C807EB1F}" type="slidenum">
              <a:rPr lang="en-TR" smtClean="0"/>
              <a:t>2</a:t>
            </a:fld>
            <a:endParaRPr lang="en-TR"/>
          </a:p>
        </p:txBody>
      </p:sp>
    </p:spTree>
    <p:extLst>
      <p:ext uri="{BB962C8B-B14F-4D97-AF65-F5344CB8AC3E}">
        <p14:creationId xmlns:p14="http://schemas.microsoft.com/office/powerpoint/2010/main" val="204984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84A61-4D0B-B44A-BB83-ACA5C807EB1F}" type="slidenum">
              <a:rPr lang="en-TR" smtClean="0"/>
              <a:t>21</a:t>
            </a:fld>
            <a:endParaRPr lang="en-TR"/>
          </a:p>
        </p:txBody>
      </p:sp>
    </p:spTree>
    <p:extLst>
      <p:ext uri="{BB962C8B-B14F-4D97-AF65-F5344CB8AC3E}">
        <p14:creationId xmlns:p14="http://schemas.microsoft.com/office/powerpoint/2010/main" val="1998785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54E84A61-4D0B-B44A-BB83-ACA5C807EB1F}" type="slidenum">
              <a:rPr lang="en-TR" smtClean="0"/>
              <a:t>3</a:t>
            </a:fld>
            <a:endParaRPr lang="en-TR"/>
          </a:p>
        </p:txBody>
      </p:sp>
    </p:spTree>
    <p:extLst>
      <p:ext uri="{BB962C8B-B14F-4D97-AF65-F5344CB8AC3E}">
        <p14:creationId xmlns:p14="http://schemas.microsoft.com/office/powerpoint/2010/main" val="245823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84A61-4D0B-B44A-BB83-ACA5C807EB1F}" type="slidenum">
              <a:rPr lang="en-TR" smtClean="0"/>
              <a:t>4</a:t>
            </a:fld>
            <a:endParaRPr lang="en-TR"/>
          </a:p>
        </p:txBody>
      </p:sp>
    </p:spTree>
    <p:extLst>
      <p:ext uri="{BB962C8B-B14F-4D97-AF65-F5344CB8AC3E}">
        <p14:creationId xmlns:p14="http://schemas.microsoft.com/office/powerpoint/2010/main" val="37581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222222"/>
                </a:solidFill>
                <a:effectLst/>
                <a:latin typeface="Arial" panose="020B0604020202020204" pitchFamily="34" charset="0"/>
              </a:rPr>
              <a:t>Östh</a:t>
            </a:r>
            <a:r>
              <a:rPr lang="en-US" b="0" i="0" dirty="0">
                <a:solidFill>
                  <a:srgbClr val="222222"/>
                </a:solidFill>
                <a:effectLst/>
                <a:latin typeface="Arial" panose="020B0604020202020204" pitchFamily="34" charset="0"/>
              </a:rPr>
              <a:t>, J., </a:t>
            </a:r>
            <a:r>
              <a:rPr lang="en-US" b="0" i="0" dirty="0" err="1">
                <a:solidFill>
                  <a:srgbClr val="222222"/>
                </a:solidFill>
                <a:effectLst/>
                <a:latin typeface="Arial" panose="020B0604020202020204" pitchFamily="34" charset="0"/>
              </a:rPr>
              <a:t>Lyhagen</a:t>
            </a:r>
            <a:r>
              <a:rPr lang="en-US" b="0" i="0" dirty="0">
                <a:solidFill>
                  <a:srgbClr val="222222"/>
                </a:solidFill>
                <a:effectLst/>
                <a:latin typeface="Arial" panose="020B0604020202020204" pitchFamily="34" charset="0"/>
              </a:rPr>
              <a:t>, J., &amp; Reggiani, A. (2016). A new way of determining distance decay parameters in spatial interaction models with application to job accessibility analysis in Sweden. </a:t>
            </a:r>
            <a:r>
              <a:rPr lang="en-US" b="0" i="1" dirty="0">
                <a:solidFill>
                  <a:srgbClr val="222222"/>
                </a:solidFill>
                <a:effectLst/>
                <a:latin typeface="Arial" panose="020B0604020202020204" pitchFamily="34" charset="0"/>
              </a:rPr>
              <a:t>European Journal of Transport and Infrastructure Research</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16</a:t>
            </a:r>
            <a:r>
              <a:rPr lang="en-US" b="0" i="0" dirty="0">
                <a:solidFill>
                  <a:srgbClr val="222222"/>
                </a:solidFill>
                <a:effectLst/>
                <a:latin typeface="Arial" panose="020B0604020202020204" pitchFamily="34" charset="0"/>
              </a:rPr>
              <a:t>(2), 344-363.</a:t>
            </a:r>
            <a:endParaRPr lang="en-TR" dirty="0"/>
          </a:p>
        </p:txBody>
      </p:sp>
      <p:sp>
        <p:nvSpPr>
          <p:cNvPr id="4" name="Slide Number Placeholder 3"/>
          <p:cNvSpPr>
            <a:spLocks noGrp="1"/>
          </p:cNvSpPr>
          <p:nvPr>
            <p:ph type="sldNum" sz="quarter" idx="5"/>
          </p:nvPr>
        </p:nvSpPr>
        <p:spPr/>
        <p:txBody>
          <a:bodyPr/>
          <a:lstStyle/>
          <a:p>
            <a:fld id="{54E84A61-4D0B-B44A-BB83-ACA5C807EB1F}" type="slidenum">
              <a:rPr lang="en-TR" smtClean="0"/>
              <a:t>12</a:t>
            </a:fld>
            <a:endParaRPr lang="en-TR"/>
          </a:p>
        </p:txBody>
      </p:sp>
    </p:spTree>
    <p:extLst>
      <p:ext uri="{BB962C8B-B14F-4D97-AF65-F5344CB8AC3E}">
        <p14:creationId xmlns:p14="http://schemas.microsoft.com/office/powerpoint/2010/main" val="3183109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84A61-4D0B-B44A-BB83-ACA5C807EB1F}" type="slidenum">
              <a:rPr lang="en-TR" smtClean="0"/>
              <a:t>13</a:t>
            </a:fld>
            <a:endParaRPr lang="en-TR"/>
          </a:p>
        </p:txBody>
      </p:sp>
    </p:spTree>
    <p:extLst>
      <p:ext uri="{BB962C8B-B14F-4D97-AF65-F5344CB8AC3E}">
        <p14:creationId xmlns:p14="http://schemas.microsoft.com/office/powerpoint/2010/main" val="3110419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597F28-6E50-4AC8-87EF-5A12282AFB20}" type="slidenum">
              <a:rPr lang="en-GB" smtClean="0"/>
              <a:t>15</a:t>
            </a:fld>
            <a:endParaRPr lang="en-GB"/>
          </a:p>
        </p:txBody>
      </p:sp>
    </p:spTree>
    <p:extLst>
      <p:ext uri="{BB962C8B-B14F-4D97-AF65-F5344CB8AC3E}">
        <p14:creationId xmlns:p14="http://schemas.microsoft.com/office/powerpoint/2010/main" val="1717856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54E84A61-4D0B-B44A-BB83-ACA5C807EB1F}" type="slidenum">
              <a:rPr lang="en-TR" smtClean="0"/>
              <a:t>16</a:t>
            </a:fld>
            <a:endParaRPr lang="en-TR"/>
          </a:p>
        </p:txBody>
      </p:sp>
    </p:spTree>
    <p:extLst>
      <p:ext uri="{BB962C8B-B14F-4D97-AF65-F5344CB8AC3E}">
        <p14:creationId xmlns:p14="http://schemas.microsoft.com/office/powerpoint/2010/main" val="2127604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presents the Pearson correlation between predicted values from the three models and spatial interaction, defined by lognormal, negative exponential, and inverse distance weights. Significant and moderate correlations are observed, with higher correlations for the lognormal specification, as suggested by the literature. Additionally, the findings indicate a positive and significant correlation between spatial connectivity and population resilience in Balkan cities.</a:t>
            </a:r>
            <a:endParaRPr lang="en-TR" dirty="0"/>
          </a:p>
        </p:txBody>
      </p:sp>
      <p:sp>
        <p:nvSpPr>
          <p:cNvPr id="4" name="Slide Number Placeholder 3"/>
          <p:cNvSpPr>
            <a:spLocks noGrp="1"/>
          </p:cNvSpPr>
          <p:nvPr>
            <p:ph type="sldNum" sz="quarter" idx="5"/>
          </p:nvPr>
        </p:nvSpPr>
        <p:spPr/>
        <p:txBody>
          <a:bodyPr/>
          <a:lstStyle/>
          <a:p>
            <a:fld id="{54E84A61-4D0B-B44A-BB83-ACA5C807EB1F}" type="slidenum">
              <a:rPr lang="en-TR" smtClean="0"/>
              <a:t>18</a:t>
            </a:fld>
            <a:endParaRPr lang="en-TR"/>
          </a:p>
        </p:txBody>
      </p:sp>
    </p:spTree>
    <p:extLst>
      <p:ext uri="{BB962C8B-B14F-4D97-AF65-F5344CB8AC3E}">
        <p14:creationId xmlns:p14="http://schemas.microsoft.com/office/powerpoint/2010/main" val="3794495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84A61-4D0B-B44A-BB83-ACA5C807EB1F}" type="slidenum">
              <a:rPr lang="en-TR" smtClean="0"/>
              <a:t>20</a:t>
            </a:fld>
            <a:endParaRPr lang="en-TR"/>
          </a:p>
        </p:txBody>
      </p:sp>
    </p:spTree>
    <p:extLst>
      <p:ext uri="{BB962C8B-B14F-4D97-AF65-F5344CB8AC3E}">
        <p14:creationId xmlns:p14="http://schemas.microsoft.com/office/powerpoint/2010/main" val="841380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98D66-B4D1-467B-4D6A-9C359726A8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5993E7A2-15F3-E703-4DD3-7574A97CA9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16225F42-9EE4-534F-1D3F-D2CAA3E52CFA}"/>
              </a:ext>
            </a:extLst>
          </p:cNvPr>
          <p:cNvSpPr>
            <a:spLocks noGrp="1"/>
          </p:cNvSpPr>
          <p:nvPr>
            <p:ph type="dt" sz="half" idx="10"/>
          </p:nvPr>
        </p:nvSpPr>
        <p:spPr/>
        <p:txBody>
          <a:bodyPr/>
          <a:lstStyle/>
          <a:p>
            <a:fld id="{18CDA529-7D03-9645-9DB6-11F0C11B86C0}" type="datetimeFigureOut">
              <a:rPr lang="en-TR" smtClean="0"/>
              <a:t>08/26/2025</a:t>
            </a:fld>
            <a:endParaRPr lang="en-TR"/>
          </a:p>
        </p:txBody>
      </p:sp>
      <p:sp>
        <p:nvSpPr>
          <p:cNvPr id="5" name="Footer Placeholder 4">
            <a:extLst>
              <a:ext uri="{FF2B5EF4-FFF2-40B4-BE49-F238E27FC236}">
                <a16:creationId xmlns:a16="http://schemas.microsoft.com/office/drawing/2014/main" id="{2150A037-87BD-585A-2052-6366D8DAF88B}"/>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C932D985-6CE1-6EE9-2897-A2C058BEEFCC}"/>
              </a:ext>
            </a:extLst>
          </p:cNvPr>
          <p:cNvSpPr>
            <a:spLocks noGrp="1"/>
          </p:cNvSpPr>
          <p:nvPr>
            <p:ph type="sldNum" sz="quarter" idx="12"/>
          </p:nvPr>
        </p:nvSpPr>
        <p:spPr/>
        <p:txBody>
          <a:bodyPr/>
          <a:lstStyle/>
          <a:p>
            <a:fld id="{1B5FD7AD-4C8A-304F-92BC-82E8E347F302}" type="slidenum">
              <a:rPr lang="en-TR" smtClean="0"/>
              <a:t>‹#›</a:t>
            </a:fld>
            <a:endParaRPr lang="en-TR"/>
          </a:p>
        </p:txBody>
      </p:sp>
    </p:spTree>
    <p:extLst>
      <p:ext uri="{BB962C8B-B14F-4D97-AF65-F5344CB8AC3E}">
        <p14:creationId xmlns:p14="http://schemas.microsoft.com/office/powerpoint/2010/main" val="3155770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55032-BBFD-E59F-BF04-D4CD97B2FA82}"/>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425AC1E2-FBF9-C6F8-2118-FABD2567AB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0A741A2B-FF5F-3BD2-1B7B-A177A8A7F120}"/>
              </a:ext>
            </a:extLst>
          </p:cNvPr>
          <p:cNvSpPr>
            <a:spLocks noGrp="1"/>
          </p:cNvSpPr>
          <p:nvPr>
            <p:ph type="dt" sz="half" idx="10"/>
          </p:nvPr>
        </p:nvSpPr>
        <p:spPr/>
        <p:txBody>
          <a:bodyPr/>
          <a:lstStyle/>
          <a:p>
            <a:fld id="{18CDA529-7D03-9645-9DB6-11F0C11B86C0}" type="datetimeFigureOut">
              <a:rPr lang="en-TR" smtClean="0"/>
              <a:t>08/26/2025</a:t>
            </a:fld>
            <a:endParaRPr lang="en-TR"/>
          </a:p>
        </p:txBody>
      </p:sp>
      <p:sp>
        <p:nvSpPr>
          <p:cNvPr id="5" name="Footer Placeholder 4">
            <a:extLst>
              <a:ext uri="{FF2B5EF4-FFF2-40B4-BE49-F238E27FC236}">
                <a16:creationId xmlns:a16="http://schemas.microsoft.com/office/drawing/2014/main" id="{49524D8A-432C-B490-EC67-1329F2B15225}"/>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4D2D1882-2BC8-240E-3B60-81069F7EB9EB}"/>
              </a:ext>
            </a:extLst>
          </p:cNvPr>
          <p:cNvSpPr>
            <a:spLocks noGrp="1"/>
          </p:cNvSpPr>
          <p:nvPr>
            <p:ph type="sldNum" sz="quarter" idx="12"/>
          </p:nvPr>
        </p:nvSpPr>
        <p:spPr/>
        <p:txBody>
          <a:bodyPr/>
          <a:lstStyle/>
          <a:p>
            <a:fld id="{1B5FD7AD-4C8A-304F-92BC-82E8E347F302}" type="slidenum">
              <a:rPr lang="en-TR" smtClean="0"/>
              <a:t>‹#›</a:t>
            </a:fld>
            <a:endParaRPr lang="en-TR"/>
          </a:p>
        </p:txBody>
      </p:sp>
    </p:spTree>
    <p:extLst>
      <p:ext uri="{BB962C8B-B14F-4D97-AF65-F5344CB8AC3E}">
        <p14:creationId xmlns:p14="http://schemas.microsoft.com/office/powerpoint/2010/main" val="16602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8BF388-820D-9739-30A6-0A6165A50F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03A85A50-C5F8-4E23-A720-149FD31C15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046CEDE-1478-7AC1-5BA9-D65C14F9830C}"/>
              </a:ext>
            </a:extLst>
          </p:cNvPr>
          <p:cNvSpPr>
            <a:spLocks noGrp="1"/>
          </p:cNvSpPr>
          <p:nvPr>
            <p:ph type="dt" sz="half" idx="10"/>
          </p:nvPr>
        </p:nvSpPr>
        <p:spPr/>
        <p:txBody>
          <a:bodyPr/>
          <a:lstStyle/>
          <a:p>
            <a:fld id="{18CDA529-7D03-9645-9DB6-11F0C11B86C0}" type="datetimeFigureOut">
              <a:rPr lang="en-TR" smtClean="0"/>
              <a:t>08/26/2025</a:t>
            </a:fld>
            <a:endParaRPr lang="en-TR"/>
          </a:p>
        </p:txBody>
      </p:sp>
      <p:sp>
        <p:nvSpPr>
          <p:cNvPr id="5" name="Footer Placeholder 4">
            <a:extLst>
              <a:ext uri="{FF2B5EF4-FFF2-40B4-BE49-F238E27FC236}">
                <a16:creationId xmlns:a16="http://schemas.microsoft.com/office/drawing/2014/main" id="{612F1EB9-8CCF-702D-178B-86332C912E4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055318C3-C30D-4929-AD65-1831C5F37421}"/>
              </a:ext>
            </a:extLst>
          </p:cNvPr>
          <p:cNvSpPr>
            <a:spLocks noGrp="1"/>
          </p:cNvSpPr>
          <p:nvPr>
            <p:ph type="sldNum" sz="quarter" idx="12"/>
          </p:nvPr>
        </p:nvSpPr>
        <p:spPr/>
        <p:txBody>
          <a:bodyPr/>
          <a:lstStyle/>
          <a:p>
            <a:fld id="{1B5FD7AD-4C8A-304F-92BC-82E8E347F302}" type="slidenum">
              <a:rPr lang="en-TR" smtClean="0"/>
              <a:t>‹#›</a:t>
            </a:fld>
            <a:endParaRPr lang="en-TR"/>
          </a:p>
        </p:txBody>
      </p:sp>
    </p:spTree>
    <p:extLst>
      <p:ext uri="{BB962C8B-B14F-4D97-AF65-F5344CB8AC3E}">
        <p14:creationId xmlns:p14="http://schemas.microsoft.com/office/powerpoint/2010/main" val="413189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3F682-9310-681F-2FDB-8CEB383AB9E9}"/>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BE63B64D-5B0D-E5C8-62A0-2CD209B9D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25ADFF98-A3EB-A9FA-0AC6-B5D38A05A590}"/>
              </a:ext>
            </a:extLst>
          </p:cNvPr>
          <p:cNvSpPr>
            <a:spLocks noGrp="1"/>
          </p:cNvSpPr>
          <p:nvPr>
            <p:ph type="dt" sz="half" idx="10"/>
          </p:nvPr>
        </p:nvSpPr>
        <p:spPr/>
        <p:txBody>
          <a:bodyPr/>
          <a:lstStyle/>
          <a:p>
            <a:fld id="{18CDA529-7D03-9645-9DB6-11F0C11B86C0}" type="datetimeFigureOut">
              <a:rPr lang="en-TR" smtClean="0"/>
              <a:t>08/26/2025</a:t>
            </a:fld>
            <a:endParaRPr lang="en-TR"/>
          </a:p>
        </p:txBody>
      </p:sp>
      <p:sp>
        <p:nvSpPr>
          <p:cNvPr id="5" name="Footer Placeholder 4">
            <a:extLst>
              <a:ext uri="{FF2B5EF4-FFF2-40B4-BE49-F238E27FC236}">
                <a16:creationId xmlns:a16="http://schemas.microsoft.com/office/drawing/2014/main" id="{EE76AD23-CE1A-772C-B334-1C344638CC72}"/>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76FD15E2-CDF2-4EDA-8491-297028E42E88}"/>
              </a:ext>
            </a:extLst>
          </p:cNvPr>
          <p:cNvSpPr>
            <a:spLocks noGrp="1"/>
          </p:cNvSpPr>
          <p:nvPr>
            <p:ph type="sldNum" sz="quarter" idx="12"/>
          </p:nvPr>
        </p:nvSpPr>
        <p:spPr/>
        <p:txBody>
          <a:bodyPr/>
          <a:lstStyle/>
          <a:p>
            <a:fld id="{1B5FD7AD-4C8A-304F-92BC-82E8E347F302}" type="slidenum">
              <a:rPr lang="en-TR" smtClean="0"/>
              <a:t>‹#›</a:t>
            </a:fld>
            <a:endParaRPr lang="en-TR"/>
          </a:p>
        </p:txBody>
      </p:sp>
    </p:spTree>
    <p:extLst>
      <p:ext uri="{BB962C8B-B14F-4D97-AF65-F5344CB8AC3E}">
        <p14:creationId xmlns:p14="http://schemas.microsoft.com/office/powerpoint/2010/main" val="3137114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1EC5F-FB09-9205-0919-82ACB39395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298559F6-3457-7C7E-355F-5C280400F6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698BD1-A2DC-CF79-5B94-30765163F90B}"/>
              </a:ext>
            </a:extLst>
          </p:cNvPr>
          <p:cNvSpPr>
            <a:spLocks noGrp="1"/>
          </p:cNvSpPr>
          <p:nvPr>
            <p:ph type="dt" sz="half" idx="10"/>
          </p:nvPr>
        </p:nvSpPr>
        <p:spPr/>
        <p:txBody>
          <a:bodyPr/>
          <a:lstStyle/>
          <a:p>
            <a:fld id="{18CDA529-7D03-9645-9DB6-11F0C11B86C0}" type="datetimeFigureOut">
              <a:rPr lang="en-TR" smtClean="0"/>
              <a:t>08/26/2025</a:t>
            </a:fld>
            <a:endParaRPr lang="en-TR"/>
          </a:p>
        </p:txBody>
      </p:sp>
      <p:sp>
        <p:nvSpPr>
          <p:cNvPr id="5" name="Footer Placeholder 4">
            <a:extLst>
              <a:ext uri="{FF2B5EF4-FFF2-40B4-BE49-F238E27FC236}">
                <a16:creationId xmlns:a16="http://schemas.microsoft.com/office/drawing/2014/main" id="{2D44EC67-72E2-B1B2-862A-70A6FFE1C0B4}"/>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E69D2B04-D8BF-5D5C-2097-AF068AA5DF11}"/>
              </a:ext>
            </a:extLst>
          </p:cNvPr>
          <p:cNvSpPr>
            <a:spLocks noGrp="1"/>
          </p:cNvSpPr>
          <p:nvPr>
            <p:ph type="sldNum" sz="quarter" idx="12"/>
          </p:nvPr>
        </p:nvSpPr>
        <p:spPr/>
        <p:txBody>
          <a:bodyPr/>
          <a:lstStyle/>
          <a:p>
            <a:fld id="{1B5FD7AD-4C8A-304F-92BC-82E8E347F302}" type="slidenum">
              <a:rPr lang="en-TR" smtClean="0"/>
              <a:t>‹#›</a:t>
            </a:fld>
            <a:endParaRPr lang="en-TR"/>
          </a:p>
        </p:txBody>
      </p:sp>
    </p:spTree>
    <p:extLst>
      <p:ext uri="{BB962C8B-B14F-4D97-AF65-F5344CB8AC3E}">
        <p14:creationId xmlns:p14="http://schemas.microsoft.com/office/powerpoint/2010/main" val="213187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76978-0090-006E-3AD8-A011B5BCBD65}"/>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498AA840-56D4-59B2-9D5A-3D2C492B1D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75A31899-4966-F75F-6D89-35BC9C2FB7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242C8903-B5FB-03AC-8FBF-C600774F196B}"/>
              </a:ext>
            </a:extLst>
          </p:cNvPr>
          <p:cNvSpPr>
            <a:spLocks noGrp="1"/>
          </p:cNvSpPr>
          <p:nvPr>
            <p:ph type="dt" sz="half" idx="10"/>
          </p:nvPr>
        </p:nvSpPr>
        <p:spPr/>
        <p:txBody>
          <a:bodyPr/>
          <a:lstStyle/>
          <a:p>
            <a:fld id="{18CDA529-7D03-9645-9DB6-11F0C11B86C0}" type="datetimeFigureOut">
              <a:rPr lang="en-TR" smtClean="0"/>
              <a:t>08/26/2025</a:t>
            </a:fld>
            <a:endParaRPr lang="en-TR"/>
          </a:p>
        </p:txBody>
      </p:sp>
      <p:sp>
        <p:nvSpPr>
          <p:cNvPr id="6" name="Footer Placeholder 5">
            <a:extLst>
              <a:ext uri="{FF2B5EF4-FFF2-40B4-BE49-F238E27FC236}">
                <a16:creationId xmlns:a16="http://schemas.microsoft.com/office/drawing/2014/main" id="{A513FD7D-FC7F-DECB-D7DB-39DA7E8719FD}"/>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3F4341FC-1DBD-EFB4-A22D-00B8DA7067F0}"/>
              </a:ext>
            </a:extLst>
          </p:cNvPr>
          <p:cNvSpPr>
            <a:spLocks noGrp="1"/>
          </p:cNvSpPr>
          <p:nvPr>
            <p:ph type="sldNum" sz="quarter" idx="12"/>
          </p:nvPr>
        </p:nvSpPr>
        <p:spPr/>
        <p:txBody>
          <a:bodyPr/>
          <a:lstStyle/>
          <a:p>
            <a:fld id="{1B5FD7AD-4C8A-304F-92BC-82E8E347F302}" type="slidenum">
              <a:rPr lang="en-TR" smtClean="0"/>
              <a:t>‹#›</a:t>
            </a:fld>
            <a:endParaRPr lang="en-TR"/>
          </a:p>
        </p:txBody>
      </p:sp>
    </p:spTree>
    <p:extLst>
      <p:ext uri="{BB962C8B-B14F-4D97-AF65-F5344CB8AC3E}">
        <p14:creationId xmlns:p14="http://schemas.microsoft.com/office/powerpoint/2010/main" val="423343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33B1-531A-BA27-D7A5-C1F8E16BD136}"/>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667D3DCE-CFC6-ABFD-C2E2-09B7230E07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53E5F5-1080-2115-DCBC-DAB7013FB2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DB2343FC-B4BC-FFFB-87C8-BD35862088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4EC26D-39F5-2DB5-B709-D51A9DAF5D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A36870E3-2BDD-D78C-E5E6-E5402D4A722E}"/>
              </a:ext>
            </a:extLst>
          </p:cNvPr>
          <p:cNvSpPr>
            <a:spLocks noGrp="1"/>
          </p:cNvSpPr>
          <p:nvPr>
            <p:ph type="dt" sz="half" idx="10"/>
          </p:nvPr>
        </p:nvSpPr>
        <p:spPr/>
        <p:txBody>
          <a:bodyPr/>
          <a:lstStyle/>
          <a:p>
            <a:fld id="{18CDA529-7D03-9645-9DB6-11F0C11B86C0}" type="datetimeFigureOut">
              <a:rPr lang="en-TR" smtClean="0"/>
              <a:t>08/26/2025</a:t>
            </a:fld>
            <a:endParaRPr lang="en-TR"/>
          </a:p>
        </p:txBody>
      </p:sp>
      <p:sp>
        <p:nvSpPr>
          <p:cNvPr id="8" name="Footer Placeholder 7">
            <a:extLst>
              <a:ext uri="{FF2B5EF4-FFF2-40B4-BE49-F238E27FC236}">
                <a16:creationId xmlns:a16="http://schemas.microsoft.com/office/drawing/2014/main" id="{33D837DC-15BA-EFEB-8645-6CAE2B223EE9}"/>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EAC5DB2B-F245-15B6-6C54-AE81637B2466}"/>
              </a:ext>
            </a:extLst>
          </p:cNvPr>
          <p:cNvSpPr>
            <a:spLocks noGrp="1"/>
          </p:cNvSpPr>
          <p:nvPr>
            <p:ph type="sldNum" sz="quarter" idx="12"/>
          </p:nvPr>
        </p:nvSpPr>
        <p:spPr/>
        <p:txBody>
          <a:bodyPr/>
          <a:lstStyle/>
          <a:p>
            <a:fld id="{1B5FD7AD-4C8A-304F-92BC-82E8E347F302}" type="slidenum">
              <a:rPr lang="en-TR" smtClean="0"/>
              <a:t>‹#›</a:t>
            </a:fld>
            <a:endParaRPr lang="en-TR"/>
          </a:p>
        </p:txBody>
      </p:sp>
    </p:spTree>
    <p:extLst>
      <p:ext uri="{BB962C8B-B14F-4D97-AF65-F5344CB8AC3E}">
        <p14:creationId xmlns:p14="http://schemas.microsoft.com/office/powerpoint/2010/main" val="2640150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80DCC-2FEE-15AB-30F9-15EB4FAE9861}"/>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31988847-7D12-83D0-9AB8-37007EEEE7B3}"/>
              </a:ext>
            </a:extLst>
          </p:cNvPr>
          <p:cNvSpPr>
            <a:spLocks noGrp="1"/>
          </p:cNvSpPr>
          <p:nvPr>
            <p:ph type="dt" sz="half" idx="10"/>
          </p:nvPr>
        </p:nvSpPr>
        <p:spPr/>
        <p:txBody>
          <a:bodyPr/>
          <a:lstStyle/>
          <a:p>
            <a:fld id="{18CDA529-7D03-9645-9DB6-11F0C11B86C0}" type="datetimeFigureOut">
              <a:rPr lang="en-TR" smtClean="0"/>
              <a:t>08/26/2025</a:t>
            </a:fld>
            <a:endParaRPr lang="en-TR"/>
          </a:p>
        </p:txBody>
      </p:sp>
      <p:sp>
        <p:nvSpPr>
          <p:cNvPr id="4" name="Footer Placeholder 3">
            <a:extLst>
              <a:ext uri="{FF2B5EF4-FFF2-40B4-BE49-F238E27FC236}">
                <a16:creationId xmlns:a16="http://schemas.microsoft.com/office/drawing/2014/main" id="{59102349-28D9-1F81-89E5-D27179B25144}"/>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099492D6-85C2-7E04-B088-5770E1649644}"/>
              </a:ext>
            </a:extLst>
          </p:cNvPr>
          <p:cNvSpPr>
            <a:spLocks noGrp="1"/>
          </p:cNvSpPr>
          <p:nvPr>
            <p:ph type="sldNum" sz="quarter" idx="12"/>
          </p:nvPr>
        </p:nvSpPr>
        <p:spPr/>
        <p:txBody>
          <a:bodyPr/>
          <a:lstStyle/>
          <a:p>
            <a:fld id="{1B5FD7AD-4C8A-304F-92BC-82E8E347F302}" type="slidenum">
              <a:rPr lang="en-TR" smtClean="0"/>
              <a:t>‹#›</a:t>
            </a:fld>
            <a:endParaRPr lang="en-TR"/>
          </a:p>
        </p:txBody>
      </p:sp>
    </p:spTree>
    <p:extLst>
      <p:ext uri="{BB962C8B-B14F-4D97-AF65-F5344CB8AC3E}">
        <p14:creationId xmlns:p14="http://schemas.microsoft.com/office/powerpoint/2010/main" val="130776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2EA23-58D3-84DB-F1B5-C3DC7169844D}"/>
              </a:ext>
            </a:extLst>
          </p:cNvPr>
          <p:cNvSpPr>
            <a:spLocks noGrp="1"/>
          </p:cNvSpPr>
          <p:nvPr>
            <p:ph type="dt" sz="half" idx="10"/>
          </p:nvPr>
        </p:nvSpPr>
        <p:spPr/>
        <p:txBody>
          <a:bodyPr/>
          <a:lstStyle/>
          <a:p>
            <a:fld id="{18CDA529-7D03-9645-9DB6-11F0C11B86C0}" type="datetimeFigureOut">
              <a:rPr lang="en-TR" smtClean="0"/>
              <a:t>08/26/2025</a:t>
            </a:fld>
            <a:endParaRPr lang="en-TR"/>
          </a:p>
        </p:txBody>
      </p:sp>
      <p:sp>
        <p:nvSpPr>
          <p:cNvPr id="3" name="Footer Placeholder 2">
            <a:extLst>
              <a:ext uri="{FF2B5EF4-FFF2-40B4-BE49-F238E27FC236}">
                <a16:creationId xmlns:a16="http://schemas.microsoft.com/office/drawing/2014/main" id="{217502A0-4AB9-9D99-4634-32C228FD8382}"/>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0C9397E7-237D-83B1-3D3B-12EB849C0C31}"/>
              </a:ext>
            </a:extLst>
          </p:cNvPr>
          <p:cNvSpPr>
            <a:spLocks noGrp="1"/>
          </p:cNvSpPr>
          <p:nvPr>
            <p:ph type="sldNum" sz="quarter" idx="12"/>
          </p:nvPr>
        </p:nvSpPr>
        <p:spPr/>
        <p:txBody>
          <a:bodyPr/>
          <a:lstStyle/>
          <a:p>
            <a:fld id="{1B5FD7AD-4C8A-304F-92BC-82E8E347F302}" type="slidenum">
              <a:rPr lang="en-TR" smtClean="0"/>
              <a:t>‹#›</a:t>
            </a:fld>
            <a:endParaRPr lang="en-TR"/>
          </a:p>
        </p:txBody>
      </p:sp>
    </p:spTree>
    <p:extLst>
      <p:ext uri="{BB962C8B-B14F-4D97-AF65-F5344CB8AC3E}">
        <p14:creationId xmlns:p14="http://schemas.microsoft.com/office/powerpoint/2010/main" val="765056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3F905-F88B-9DBB-917C-73F633356E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CDC956ED-35D5-A7B7-39B5-2DF7675415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65917CBE-4AA7-D3F1-6383-A3C994E3CD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7535E9-360C-5AC5-917C-C6C6C8B9D813}"/>
              </a:ext>
            </a:extLst>
          </p:cNvPr>
          <p:cNvSpPr>
            <a:spLocks noGrp="1"/>
          </p:cNvSpPr>
          <p:nvPr>
            <p:ph type="dt" sz="half" idx="10"/>
          </p:nvPr>
        </p:nvSpPr>
        <p:spPr/>
        <p:txBody>
          <a:bodyPr/>
          <a:lstStyle/>
          <a:p>
            <a:fld id="{18CDA529-7D03-9645-9DB6-11F0C11B86C0}" type="datetimeFigureOut">
              <a:rPr lang="en-TR" smtClean="0"/>
              <a:t>08/26/2025</a:t>
            </a:fld>
            <a:endParaRPr lang="en-TR"/>
          </a:p>
        </p:txBody>
      </p:sp>
      <p:sp>
        <p:nvSpPr>
          <p:cNvPr id="6" name="Footer Placeholder 5">
            <a:extLst>
              <a:ext uri="{FF2B5EF4-FFF2-40B4-BE49-F238E27FC236}">
                <a16:creationId xmlns:a16="http://schemas.microsoft.com/office/drawing/2014/main" id="{6E8F1922-C761-A464-FA5E-AB71FB0B45BC}"/>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CBB8294B-681D-E8BA-5334-33F948187B51}"/>
              </a:ext>
            </a:extLst>
          </p:cNvPr>
          <p:cNvSpPr>
            <a:spLocks noGrp="1"/>
          </p:cNvSpPr>
          <p:nvPr>
            <p:ph type="sldNum" sz="quarter" idx="12"/>
          </p:nvPr>
        </p:nvSpPr>
        <p:spPr/>
        <p:txBody>
          <a:bodyPr/>
          <a:lstStyle/>
          <a:p>
            <a:fld id="{1B5FD7AD-4C8A-304F-92BC-82E8E347F302}" type="slidenum">
              <a:rPr lang="en-TR" smtClean="0"/>
              <a:t>‹#›</a:t>
            </a:fld>
            <a:endParaRPr lang="en-TR"/>
          </a:p>
        </p:txBody>
      </p:sp>
    </p:spTree>
    <p:extLst>
      <p:ext uri="{BB962C8B-B14F-4D97-AF65-F5344CB8AC3E}">
        <p14:creationId xmlns:p14="http://schemas.microsoft.com/office/powerpoint/2010/main" val="3118286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B2F3E-87D4-E66C-4ACE-5EF52CE0E7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6CCB0AE9-03D3-ACA8-3D06-4B950AB62C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9532FBDE-36BD-28FA-0A71-FB90D2AA1F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26D45F-98B2-1878-7415-1E54D24DA237}"/>
              </a:ext>
            </a:extLst>
          </p:cNvPr>
          <p:cNvSpPr>
            <a:spLocks noGrp="1"/>
          </p:cNvSpPr>
          <p:nvPr>
            <p:ph type="dt" sz="half" idx="10"/>
          </p:nvPr>
        </p:nvSpPr>
        <p:spPr/>
        <p:txBody>
          <a:bodyPr/>
          <a:lstStyle/>
          <a:p>
            <a:fld id="{18CDA529-7D03-9645-9DB6-11F0C11B86C0}" type="datetimeFigureOut">
              <a:rPr lang="en-TR" smtClean="0"/>
              <a:t>08/26/2025</a:t>
            </a:fld>
            <a:endParaRPr lang="en-TR"/>
          </a:p>
        </p:txBody>
      </p:sp>
      <p:sp>
        <p:nvSpPr>
          <p:cNvPr id="6" name="Footer Placeholder 5">
            <a:extLst>
              <a:ext uri="{FF2B5EF4-FFF2-40B4-BE49-F238E27FC236}">
                <a16:creationId xmlns:a16="http://schemas.microsoft.com/office/drawing/2014/main" id="{9DF4C4AE-B969-942A-F27D-66E501766C7D}"/>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122ACA57-3B85-DEBF-896E-E5EFFC67069F}"/>
              </a:ext>
            </a:extLst>
          </p:cNvPr>
          <p:cNvSpPr>
            <a:spLocks noGrp="1"/>
          </p:cNvSpPr>
          <p:nvPr>
            <p:ph type="sldNum" sz="quarter" idx="12"/>
          </p:nvPr>
        </p:nvSpPr>
        <p:spPr/>
        <p:txBody>
          <a:bodyPr/>
          <a:lstStyle/>
          <a:p>
            <a:fld id="{1B5FD7AD-4C8A-304F-92BC-82E8E347F302}" type="slidenum">
              <a:rPr lang="en-TR" smtClean="0"/>
              <a:t>‹#›</a:t>
            </a:fld>
            <a:endParaRPr lang="en-TR"/>
          </a:p>
        </p:txBody>
      </p:sp>
    </p:spTree>
    <p:extLst>
      <p:ext uri="{BB962C8B-B14F-4D97-AF65-F5344CB8AC3E}">
        <p14:creationId xmlns:p14="http://schemas.microsoft.com/office/powerpoint/2010/main" val="388697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E6DBB7-4B5F-C30E-A7F2-F3D48F257C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E8F4959E-0327-C291-1AC6-B503632D43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9E8665E3-FF14-5ED6-D1B7-250EE99BB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8CDA529-7D03-9645-9DB6-11F0C11B86C0}" type="datetimeFigureOut">
              <a:rPr lang="en-TR" smtClean="0"/>
              <a:t>08/26/2025</a:t>
            </a:fld>
            <a:endParaRPr lang="en-TR"/>
          </a:p>
        </p:txBody>
      </p:sp>
      <p:sp>
        <p:nvSpPr>
          <p:cNvPr id="5" name="Footer Placeholder 4">
            <a:extLst>
              <a:ext uri="{FF2B5EF4-FFF2-40B4-BE49-F238E27FC236}">
                <a16:creationId xmlns:a16="http://schemas.microsoft.com/office/drawing/2014/main" id="{52EB469E-BA29-D5F9-29DC-F2AB20C712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TR"/>
          </a:p>
        </p:txBody>
      </p:sp>
      <p:sp>
        <p:nvSpPr>
          <p:cNvPr id="6" name="Slide Number Placeholder 5">
            <a:extLst>
              <a:ext uri="{FF2B5EF4-FFF2-40B4-BE49-F238E27FC236}">
                <a16:creationId xmlns:a16="http://schemas.microsoft.com/office/drawing/2014/main" id="{6196D8F3-707B-6ADB-10EA-C478681CD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5FD7AD-4C8A-304F-92BC-82E8E347F302}" type="slidenum">
              <a:rPr lang="en-TR" smtClean="0"/>
              <a:t>‹#›</a:t>
            </a:fld>
            <a:endParaRPr lang="en-TR"/>
          </a:p>
        </p:txBody>
      </p:sp>
    </p:spTree>
    <p:extLst>
      <p:ext uri="{BB962C8B-B14F-4D97-AF65-F5344CB8AC3E}">
        <p14:creationId xmlns:p14="http://schemas.microsoft.com/office/powerpoint/2010/main" val="3108635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5326366-F5F3-2E0B-5799-913915F995B8}"/>
              </a:ext>
            </a:extLst>
          </p:cNvPr>
          <p:cNvSpPr>
            <a:spLocks noGrp="1"/>
          </p:cNvSpPr>
          <p:nvPr>
            <p:ph type="subTitle" idx="1"/>
          </p:nvPr>
        </p:nvSpPr>
        <p:spPr/>
        <p:txBody>
          <a:bodyPr/>
          <a:lstStyle/>
          <a:p>
            <a:r>
              <a:rPr lang="sv-SE" dirty="0"/>
              <a:t> </a:t>
            </a:r>
            <a:endParaRPr lang="en-TR" dirty="0"/>
          </a:p>
        </p:txBody>
      </p:sp>
      <p:grpSp>
        <p:nvGrpSpPr>
          <p:cNvPr id="5" name="Group 4">
            <a:extLst>
              <a:ext uri="{FF2B5EF4-FFF2-40B4-BE49-F238E27FC236}">
                <a16:creationId xmlns:a16="http://schemas.microsoft.com/office/drawing/2014/main" id="{54EF2135-BFA5-40D6-87FB-9F11302E68D8}"/>
              </a:ext>
            </a:extLst>
          </p:cNvPr>
          <p:cNvGrpSpPr/>
          <p:nvPr/>
        </p:nvGrpSpPr>
        <p:grpSpPr>
          <a:xfrm>
            <a:off x="672353" y="826994"/>
            <a:ext cx="9800568" cy="4142934"/>
            <a:chOff x="3469990" y="1874953"/>
            <a:chExt cx="7532428" cy="3197736"/>
          </a:xfrm>
        </p:grpSpPr>
        <p:grpSp>
          <p:nvGrpSpPr>
            <p:cNvPr id="6" name="Group 3">
              <a:extLst>
                <a:ext uri="{FF2B5EF4-FFF2-40B4-BE49-F238E27FC236}">
                  <a16:creationId xmlns:a16="http://schemas.microsoft.com/office/drawing/2014/main" id="{23EF604A-6918-4B29-8A8C-70F3A1712C8E}"/>
                </a:ext>
              </a:extLst>
            </p:cNvPr>
            <p:cNvGrpSpPr/>
            <p:nvPr/>
          </p:nvGrpSpPr>
          <p:grpSpPr>
            <a:xfrm>
              <a:off x="4874067" y="1874953"/>
              <a:ext cx="6128351" cy="3197736"/>
              <a:chOff x="4874067" y="1874953"/>
              <a:chExt cx="6128351" cy="3197736"/>
            </a:xfrm>
          </p:grpSpPr>
          <p:sp>
            <p:nvSpPr>
              <p:cNvPr id="8" name="TextBox 25">
                <a:extLst>
                  <a:ext uri="{FF2B5EF4-FFF2-40B4-BE49-F238E27FC236}">
                    <a16:creationId xmlns:a16="http://schemas.microsoft.com/office/drawing/2014/main" id="{C6073713-2806-4CE3-A11A-445AC3E99AA0}"/>
                  </a:ext>
                </a:extLst>
              </p:cNvPr>
              <p:cNvSpPr txBox="1"/>
              <p:nvPr/>
            </p:nvSpPr>
            <p:spPr>
              <a:xfrm>
                <a:off x="4874067" y="4241692"/>
                <a:ext cx="5625547" cy="830997"/>
              </a:xfrm>
              <a:prstGeom prst="rect">
                <a:avLst/>
              </a:prstGeom>
              <a:noFill/>
            </p:spPr>
            <p:txBody>
              <a:bodyPr wrap="square" rtlCol="0">
                <a:spAutoFit/>
              </a:bodyPr>
              <a:lstStyle/>
              <a:p>
                <a:endParaRPr lang="en-US" sz="4800" b="1" spc="100" dirty="0">
                  <a:solidFill>
                    <a:schemeClr val="tx1">
                      <a:lumMod val="65000"/>
                      <a:lumOff val="35000"/>
                    </a:schemeClr>
                  </a:solidFill>
                  <a:latin typeface="Avenir Next LT Pro" panose="020B0504020202020204" pitchFamily="34" charset="0"/>
                  <a:ea typeface="Calibri" charset="0"/>
                  <a:cs typeface="Calibri" charset="0"/>
                </a:endParaRPr>
              </a:p>
            </p:txBody>
          </p:sp>
          <p:sp>
            <p:nvSpPr>
              <p:cNvPr id="9" name="TextBox 27">
                <a:extLst>
                  <a:ext uri="{FF2B5EF4-FFF2-40B4-BE49-F238E27FC236}">
                    <a16:creationId xmlns:a16="http://schemas.microsoft.com/office/drawing/2014/main" id="{4D89A545-D899-44E2-92ED-09BA874063B8}"/>
                  </a:ext>
                </a:extLst>
              </p:cNvPr>
              <p:cNvSpPr txBox="1"/>
              <p:nvPr/>
            </p:nvSpPr>
            <p:spPr>
              <a:xfrm>
                <a:off x="4934579" y="1874953"/>
                <a:ext cx="6067839" cy="1021500"/>
              </a:xfrm>
              <a:prstGeom prst="rect">
                <a:avLst/>
              </a:prstGeom>
              <a:noFill/>
            </p:spPr>
            <p:txBody>
              <a:bodyPr wrap="square" rtlCol="0">
                <a:spAutoFit/>
              </a:bodyPr>
              <a:lstStyle/>
              <a:p>
                <a:r>
                  <a:rPr kumimoji="0" lang="en-SE" altLang="en-SE" sz="4000" b="0" i="0" u="none" strike="noStrike" cap="none" normalizeH="0" baseline="0" dirty="0">
                    <a:ln>
                      <a:noFill/>
                    </a:ln>
                    <a:solidFill>
                      <a:schemeClr val="tx1"/>
                    </a:solidFill>
                    <a:effectLst/>
                    <a:latin typeface="Arial" panose="020B0604020202020204" pitchFamily="34" charset="0"/>
                  </a:rPr>
                  <a:t>Resilience and network connectivity in the Balkans</a:t>
                </a:r>
                <a:endParaRPr lang="en-US" sz="4000" spc="100" dirty="0">
                  <a:solidFill>
                    <a:srgbClr val="8BC53F"/>
                  </a:solidFill>
                  <a:latin typeface="Avenir Next LT Pro" panose="020B0504020202020204" pitchFamily="34" charset="0"/>
                  <a:ea typeface="Montserrat Alternates Medium" charset="0"/>
                  <a:cs typeface="Montserrat Alternates Medium" charset="0"/>
                </a:endParaRPr>
              </a:p>
            </p:txBody>
          </p:sp>
        </p:grpSp>
        <p:pic>
          <p:nvPicPr>
            <p:cNvPr id="7" name="Graphic 5">
              <a:extLst>
                <a:ext uri="{FF2B5EF4-FFF2-40B4-BE49-F238E27FC236}">
                  <a16:creationId xmlns:a16="http://schemas.microsoft.com/office/drawing/2014/main" id="{3B7CEA81-10F7-4854-ABAD-7A3EFC7AB6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69990" y="1992514"/>
              <a:ext cx="1094940" cy="2664677"/>
            </a:xfrm>
            <a:prstGeom prst="rect">
              <a:avLst/>
            </a:prstGeom>
          </p:spPr>
        </p:pic>
      </p:grpSp>
      <p:sp>
        <p:nvSpPr>
          <p:cNvPr id="10" name="textruta 9">
            <a:extLst>
              <a:ext uri="{FF2B5EF4-FFF2-40B4-BE49-F238E27FC236}">
                <a16:creationId xmlns:a16="http://schemas.microsoft.com/office/drawing/2014/main" id="{03720114-AB65-4893-A820-540B73DAA218}"/>
              </a:ext>
            </a:extLst>
          </p:cNvPr>
          <p:cNvSpPr txBox="1"/>
          <p:nvPr/>
        </p:nvSpPr>
        <p:spPr>
          <a:xfrm>
            <a:off x="3047440" y="2551837"/>
            <a:ext cx="6094878" cy="1200329"/>
          </a:xfrm>
          <a:prstGeom prst="rect">
            <a:avLst/>
          </a:prstGeom>
          <a:noFill/>
        </p:spPr>
        <p:txBody>
          <a:bodyPr wrap="square">
            <a:spAutoFit/>
          </a:bodyPr>
          <a:lstStyle/>
          <a:p>
            <a:r>
              <a:rPr lang="sv-SE" sz="2400" dirty="0" err="1"/>
              <a:t>Umut</a:t>
            </a:r>
            <a:r>
              <a:rPr lang="sv-SE" sz="2400" dirty="0"/>
              <a:t> Türk , John Östh , Aura Reggiani , Jelena J. </a:t>
            </a:r>
            <a:r>
              <a:rPr lang="sv-SE" sz="2400" dirty="0" err="1"/>
              <a:t>Stanković</a:t>
            </a:r>
            <a:r>
              <a:rPr lang="sv-SE" sz="2400" dirty="0"/>
              <a:t>, Ivana </a:t>
            </a:r>
            <a:r>
              <a:rPr lang="sv-SE" sz="2400" dirty="0" err="1"/>
              <a:t>Marjanović</a:t>
            </a:r>
            <a:r>
              <a:rPr lang="sv-SE" sz="2400" dirty="0"/>
              <a:t> , </a:t>
            </a:r>
            <a:r>
              <a:rPr lang="sv-SE" sz="2400" dirty="0" err="1"/>
              <a:t>Marija</a:t>
            </a:r>
            <a:r>
              <a:rPr lang="sv-SE" sz="2400" dirty="0"/>
              <a:t> </a:t>
            </a:r>
            <a:r>
              <a:rPr lang="sv-SE" sz="2400" dirty="0" err="1"/>
              <a:t>Džunić</a:t>
            </a:r>
            <a:r>
              <a:rPr lang="sv-SE" sz="2400" dirty="0"/>
              <a:t>, Marina </a:t>
            </a:r>
            <a:r>
              <a:rPr lang="sv-SE" sz="2400" dirty="0" err="1"/>
              <a:t>Stanojević</a:t>
            </a:r>
            <a:r>
              <a:rPr lang="sv-SE" sz="2400" dirty="0"/>
              <a:t> &amp; Marina </a:t>
            </a:r>
            <a:r>
              <a:rPr lang="sv-SE" sz="2400" dirty="0" err="1"/>
              <a:t>Toger</a:t>
            </a:r>
            <a:endParaRPr lang="sv-SE" sz="2400" dirty="0"/>
          </a:p>
        </p:txBody>
      </p:sp>
      <p:sp>
        <p:nvSpPr>
          <p:cNvPr id="11" name="textruta 10">
            <a:extLst>
              <a:ext uri="{FF2B5EF4-FFF2-40B4-BE49-F238E27FC236}">
                <a16:creationId xmlns:a16="http://schemas.microsoft.com/office/drawing/2014/main" id="{E180CDC4-E448-4FB2-87A1-831EA06D40DC}"/>
              </a:ext>
            </a:extLst>
          </p:cNvPr>
          <p:cNvSpPr txBox="1"/>
          <p:nvPr/>
        </p:nvSpPr>
        <p:spPr>
          <a:xfrm>
            <a:off x="8336617" y="6031006"/>
            <a:ext cx="3612928" cy="461665"/>
          </a:xfrm>
          <a:prstGeom prst="rect">
            <a:avLst/>
          </a:prstGeom>
          <a:noFill/>
        </p:spPr>
        <p:txBody>
          <a:bodyPr wrap="square">
            <a:spAutoFit/>
          </a:bodyPr>
          <a:lstStyle/>
          <a:p>
            <a:r>
              <a:rPr lang="sv-SE" sz="2400" dirty="0"/>
              <a:t>ERSA, ATHENS, 2025</a:t>
            </a:r>
          </a:p>
        </p:txBody>
      </p:sp>
    </p:spTree>
    <p:extLst>
      <p:ext uri="{BB962C8B-B14F-4D97-AF65-F5344CB8AC3E}">
        <p14:creationId xmlns:p14="http://schemas.microsoft.com/office/powerpoint/2010/main" val="4253550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5D080-FC24-47DF-BE08-223E6579BD1A}"/>
              </a:ext>
            </a:extLst>
          </p:cNvPr>
          <p:cNvSpPr>
            <a:spLocks noGrp="1"/>
          </p:cNvSpPr>
          <p:nvPr>
            <p:ph type="title"/>
          </p:nvPr>
        </p:nvSpPr>
        <p:spPr/>
        <p:txBody>
          <a:bodyPr/>
          <a:lstStyle/>
          <a:p>
            <a:r>
              <a:rPr lang="en-GB" dirty="0"/>
              <a:t>Dataset part 2 gravity between pairs (OD)</a:t>
            </a:r>
          </a:p>
        </p:txBody>
      </p:sp>
      <p:sp>
        <p:nvSpPr>
          <p:cNvPr id="4" name="Content Placeholder 3">
            <a:extLst>
              <a:ext uri="{FF2B5EF4-FFF2-40B4-BE49-F238E27FC236}">
                <a16:creationId xmlns:a16="http://schemas.microsoft.com/office/drawing/2014/main" id="{97FA914A-6263-4DA1-9E45-57E67E7605CD}"/>
              </a:ext>
            </a:extLst>
          </p:cNvPr>
          <p:cNvSpPr>
            <a:spLocks noGrp="1"/>
          </p:cNvSpPr>
          <p:nvPr>
            <p:ph sz="half" idx="2"/>
          </p:nvPr>
        </p:nvSpPr>
        <p:spPr/>
        <p:txBody>
          <a:bodyPr>
            <a:normAutofit fontScale="92500" lnSpcReduction="10000"/>
          </a:bodyPr>
          <a:lstStyle/>
          <a:p>
            <a:r>
              <a:rPr lang="en-GB" b="1" dirty="0"/>
              <a:t>Inverse distance</a:t>
            </a:r>
          </a:p>
          <a:p>
            <a:pPr lvl="1"/>
            <a:r>
              <a:rPr lang="en-GB" dirty="0"/>
              <a:t>Opportunity in D is estimated as:</a:t>
            </a:r>
          </a:p>
          <a:p>
            <a:pPr lvl="1"/>
            <a:r>
              <a:rPr lang="en-GB" dirty="0"/>
              <a:t>Latest </a:t>
            </a:r>
            <a:r>
              <a:rPr lang="en-GB" dirty="0" err="1"/>
              <a:t>Pop</a:t>
            </a:r>
            <a:r>
              <a:rPr lang="en-GB" baseline="-25000" dirty="0" err="1"/>
              <a:t>j</a:t>
            </a:r>
            <a:r>
              <a:rPr lang="en-GB" dirty="0"/>
              <a:t> * 1/ (</a:t>
            </a:r>
            <a:r>
              <a:rPr lang="en-GB" dirty="0" err="1"/>
              <a:t>d</a:t>
            </a:r>
            <a:r>
              <a:rPr lang="en-GB" baseline="-25000" dirty="0" err="1"/>
              <a:t>ij</a:t>
            </a:r>
            <a:r>
              <a:rPr lang="en-GB" dirty="0"/>
              <a:t>) </a:t>
            </a:r>
          </a:p>
          <a:p>
            <a:pPr lvl="1"/>
            <a:r>
              <a:rPr lang="en-GB" dirty="0"/>
              <a:t>Function common in Geo computation but not in networks</a:t>
            </a:r>
          </a:p>
          <a:p>
            <a:pPr lvl="1"/>
            <a:endParaRPr lang="en-GB" dirty="0"/>
          </a:p>
          <a:p>
            <a:r>
              <a:rPr lang="en-GB" dirty="0"/>
              <a:t>The beta value specification is based on the assumption that a median mobility distance can be approximated</a:t>
            </a:r>
          </a:p>
          <a:p>
            <a:pPr lvl="1"/>
            <a:r>
              <a:rPr lang="en-GB" dirty="0"/>
              <a:t>We suggest 50000m as median</a:t>
            </a:r>
          </a:p>
          <a:p>
            <a:pPr lvl="1"/>
            <a:r>
              <a:rPr lang="en-GB" dirty="0"/>
              <a:t>Calculation of beta</a:t>
            </a:r>
            <a:r>
              <a:rPr lang="en-GB" b="1" dirty="0"/>
              <a:t> –</a:t>
            </a:r>
            <a:r>
              <a:rPr lang="en-GB" dirty="0"/>
              <a:t> (see Östh et al. 2014, 2016)</a:t>
            </a:r>
          </a:p>
          <a:p>
            <a:pPr lvl="1"/>
            <a:endParaRPr lang="en-GB" dirty="0"/>
          </a:p>
          <a:p>
            <a:pPr marL="457200" lvl="1" indent="0">
              <a:buNone/>
            </a:pPr>
            <a:endParaRPr lang="en-GB" dirty="0"/>
          </a:p>
        </p:txBody>
      </p:sp>
      <p:sp>
        <p:nvSpPr>
          <p:cNvPr id="5" name="Content Placeholder 4">
            <a:extLst>
              <a:ext uri="{FF2B5EF4-FFF2-40B4-BE49-F238E27FC236}">
                <a16:creationId xmlns:a16="http://schemas.microsoft.com/office/drawing/2014/main" id="{0C8E8F88-4842-42A0-B666-F00421449CAB}"/>
              </a:ext>
            </a:extLst>
          </p:cNvPr>
          <p:cNvSpPr>
            <a:spLocks noGrp="1"/>
          </p:cNvSpPr>
          <p:nvPr>
            <p:ph sz="half" idx="1"/>
          </p:nvPr>
        </p:nvSpPr>
        <p:spPr/>
        <p:txBody>
          <a:bodyPr>
            <a:normAutofit fontScale="92500" lnSpcReduction="10000"/>
          </a:bodyPr>
          <a:lstStyle/>
          <a:p>
            <a:r>
              <a:rPr lang="en-GB" b="1" dirty="0"/>
              <a:t>Negative exponential </a:t>
            </a:r>
          </a:p>
          <a:p>
            <a:pPr lvl="1"/>
            <a:r>
              <a:rPr lang="en-GB" dirty="0"/>
              <a:t>Opportunity in D is estimated as:</a:t>
            </a:r>
          </a:p>
          <a:p>
            <a:pPr lvl="1"/>
            <a:r>
              <a:rPr lang="en-GB" dirty="0"/>
              <a:t>Latest </a:t>
            </a:r>
            <a:r>
              <a:rPr lang="en-GB" dirty="0" err="1"/>
              <a:t>Pop</a:t>
            </a:r>
            <a:r>
              <a:rPr lang="en-GB" baseline="-25000" dirty="0" err="1"/>
              <a:t>j</a:t>
            </a:r>
            <a:r>
              <a:rPr lang="en-GB" dirty="0"/>
              <a:t> * exp(</a:t>
            </a:r>
            <a:r>
              <a:rPr lang="en-GB" dirty="0" err="1"/>
              <a:t>d</a:t>
            </a:r>
            <a:r>
              <a:rPr lang="en-GB" baseline="-25000" dirty="0" err="1"/>
              <a:t>ij</a:t>
            </a:r>
            <a:r>
              <a:rPr lang="en-GB" dirty="0"/>
              <a:t>*-β)</a:t>
            </a:r>
          </a:p>
          <a:p>
            <a:pPr lvl="1"/>
            <a:r>
              <a:rPr lang="en-GB" dirty="0"/>
              <a:t>Functional form replicates short to medium commuting distances</a:t>
            </a:r>
          </a:p>
          <a:p>
            <a:r>
              <a:rPr lang="en-GB" b="1" dirty="0"/>
              <a:t>Log-Normal</a:t>
            </a:r>
          </a:p>
          <a:p>
            <a:pPr lvl="1"/>
            <a:r>
              <a:rPr lang="en-GB" dirty="0"/>
              <a:t>Opportunity in D is estimated as:</a:t>
            </a:r>
          </a:p>
          <a:p>
            <a:pPr lvl="1"/>
            <a:r>
              <a:rPr lang="en-GB" dirty="0"/>
              <a:t>Latest </a:t>
            </a:r>
            <a:r>
              <a:rPr lang="en-GB" dirty="0" err="1"/>
              <a:t>Pop</a:t>
            </a:r>
            <a:r>
              <a:rPr lang="en-GB" baseline="-25000" dirty="0" err="1"/>
              <a:t>j</a:t>
            </a:r>
            <a:r>
              <a:rPr lang="en-GB" dirty="0"/>
              <a:t> * exp(ln(</a:t>
            </a:r>
            <a:r>
              <a:rPr lang="en-GB" dirty="0" err="1"/>
              <a:t>d</a:t>
            </a:r>
            <a:r>
              <a:rPr lang="en-GB" baseline="-25000" dirty="0" err="1"/>
              <a:t>ij</a:t>
            </a:r>
            <a:r>
              <a:rPr lang="en-GB" dirty="0"/>
              <a:t>)^2*-β)</a:t>
            </a:r>
          </a:p>
          <a:p>
            <a:pPr lvl="1"/>
            <a:r>
              <a:rPr lang="en-GB" dirty="0"/>
              <a:t>Functional form replicates regional travel and migration (similar as power function)</a:t>
            </a:r>
          </a:p>
          <a:p>
            <a:endParaRPr lang="en-GB" dirty="0"/>
          </a:p>
        </p:txBody>
      </p:sp>
      <p:pic>
        <p:nvPicPr>
          <p:cNvPr id="6" name="Graphic 4">
            <a:extLst>
              <a:ext uri="{FF2B5EF4-FFF2-40B4-BE49-F238E27FC236}">
                <a16:creationId xmlns:a16="http://schemas.microsoft.com/office/drawing/2014/main" id="{A140AE3D-FD2C-4099-A2E0-9ADF9AD8F2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7295" y="91800"/>
            <a:ext cx="1981200" cy="428625"/>
          </a:xfrm>
          <a:prstGeom prst="rect">
            <a:avLst/>
          </a:prstGeom>
        </p:spPr>
      </p:pic>
    </p:spTree>
    <p:extLst>
      <p:ext uri="{BB962C8B-B14F-4D97-AF65-F5344CB8AC3E}">
        <p14:creationId xmlns:p14="http://schemas.microsoft.com/office/powerpoint/2010/main" val="833211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5D080-FC24-47DF-BE08-223E6579BD1A}"/>
              </a:ext>
            </a:extLst>
          </p:cNvPr>
          <p:cNvSpPr>
            <a:spLocks noGrp="1"/>
          </p:cNvSpPr>
          <p:nvPr>
            <p:ph type="title"/>
          </p:nvPr>
        </p:nvSpPr>
        <p:spPr/>
        <p:txBody>
          <a:bodyPr/>
          <a:lstStyle/>
          <a:p>
            <a:r>
              <a:rPr lang="en-GB" dirty="0"/>
              <a:t>Dataset part 3 regressors</a:t>
            </a:r>
          </a:p>
        </p:txBody>
      </p:sp>
      <p:sp>
        <p:nvSpPr>
          <p:cNvPr id="4" name="Content Placeholder 3">
            <a:extLst>
              <a:ext uri="{FF2B5EF4-FFF2-40B4-BE49-F238E27FC236}">
                <a16:creationId xmlns:a16="http://schemas.microsoft.com/office/drawing/2014/main" id="{97FA914A-6263-4DA1-9E45-57E67E7605CD}"/>
              </a:ext>
            </a:extLst>
          </p:cNvPr>
          <p:cNvSpPr>
            <a:spLocks noGrp="1"/>
          </p:cNvSpPr>
          <p:nvPr>
            <p:ph sz="half" idx="2"/>
          </p:nvPr>
        </p:nvSpPr>
        <p:spPr/>
        <p:txBody>
          <a:bodyPr>
            <a:normAutofit/>
          </a:bodyPr>
          <a:lstStyle/>
          <a:p>
            <a:pPr lvl="1"/>
            <a:r>
              <a:rPr lang="en-GB" dirty="0"/>
              <a:t>Using the most recent census function we classify the relationship between pairs of OD as having</a:t>
            </a:r>
          </a:p>
          <a:p>
            <a:pPr lvl="2"/>
            <a:r>
              <a:rPr lang="en-GB" dirty="0"/>
              <a:t>Same language (can be same or different)</a:t>
            </a:r>
          </a:p>
          <a:p>
            <a:pPr lvl="1"/>
            <a:r>
              <a:rPr lang="en-GB" dirty="0"/>
              <a:t>Line density</a:t>
            </a:r>
          </a:p>
          <a:p>
            <a:pPr lvl="2"/>
            <a:r>
              <a:rPr lang="en-GB" dirty="0"/>
              <a:t>Using the sum of infrastructure within 5km radius from the regional midpoints, we can establish a measure of infrastructure density and use as a proxy for urban density</a:t>
            </a:r>
          </a:p>
          <a:p>
            <a:pPr marL="457200" lvl="1" indent="0">
              <a:buNone/>
            </a:pPr>
            <a:endParaRPr lang="en-GB" dirty="0"/>
          </a:p>
        </p:txBody>
      </p:sp>
      <p:sp>
        <p:nvSpPr>
          <p:cNvPr id="5" name="Content Placeholder 4">
            <a:extLst>
              <a:ext uri="{FF2B5EF4-FFF2-40B4-BE49-F238E27FC236}">
                <a16:creationId xmlns:a16="http://schemas.microsoft.com/office/drawing/2014/main" id="{0C8E8F88-4842-42A0-B666-F00421449CAB}"/>
              </a:ext>
            </a:extLst>
          </p:cNvPr>
          <p:cNvSpPr>
            <a:spLocks noGrp="1"/>
          </p:cNvSpPr>
          <p:nvPr>
            <p:ph sz="half" idx="1"/>
          </p:nvPr>
        </p:nvSpPr>
        <p:spPr/>
        <p:txBody>
          <a:bodyPr>
            <a:normAutofit/>
          </a:bodyPr>
          <a:lstStyle/>
          <a:p>
            <a:r>
              <a:rPr lang="en-GB" dirty="0"/>
              <a:t>Using OSM (Open Street Map data), we generate kernel density functions to estimate the concentration of:</a:t>
            </a:r>
          </a:p>
          <a:p>
            <a:pPr lvl="1"/>
            <a:r>
              <a:rPr lang="en-GB" dirty="0"/>
              <a:t>Culture and hospitality</a:t>
            </a:r>
          </a:p>
          <a:p>
            <a:pPr lvl="1"/>
            <a:r>
              <a:rPr lang="en-GB" dirty="0"/>
              <a:t>Financial establishments</a:t>
            </a:r>
          </a:p>
          <a:p>
            <a:pPr lvl="1"/>
            <a:r>
              <a:rPr lang="en-GB" dirty="0"/>
              <a:t>Child-rearing </a:t>
            </a:r>
          </a:p>
          <a:p>
            <a:pPr lvl="1"/>
            <a:r>
              <a:rPr lang="en-GB" dirty="0"/>
              <a:t>All objects</a:t>
            </a:r>
          </a:p>
          <a:p>
            <a:r>
              <a:rPr lang="en-GB" dirty="0"/>
              <a:t>Values for each city is estimated at the city-midpoint</a:t>
            </a:r>
          </a:p>
        </p:txBody>
      </p:sp>
      <p:pic>
        <p:nvPicPr>
          <p:cNvPr id="6" name="Graphic 4">
            <a:extLst>
              <a:ext uri="{FF2B5EF4-FFF2-40B4-BE49-F238E27FC236}">
                <a16:creationId xmlns:a16="http://schemas.microsoft.com/office/drawing/2014/main" id="{3C7EC7E2-E987-4D05-BF01-4E63A03917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7295" y="91800"/>
            <a:ext cx="1981200" cy="428625"/>
          </a:xfrm>
          <a:prstGeom prst="rect">
            <a:avLst/>
          </a:prstGeom>
        </p:spPr>
      </p:pic>
    </p:spTree>
    <p:extLst>
      <p:ext uri="{BB962C8B-B14F-4D97-AF65-F5344CB8AC3E}">
        <p14:creationId xmlns:p14="http://schemas.microsoft.com/office/powerpoint/2010/main" val="1618414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BC6A-2569-0BFC-0ED8-6F1126F6D533}"/>
              </a:ext>
            </a:extLst>
          </p:cNvPr>
          <p:cNvSpPr>
            <a:spLocks noGrp="1"/>
          </p:cNvSpPr>
          <p:nvPr>
            <p:ph type="title"/>
          </p:nvPr>
        </p:nvSpPr>
        <p:spPr/>
        <p:txBody>
          <a:bodyPr/>
          <a:lstStyle/>
          <a:p>
            <a:r>
              <a:rPr lang="en-TR" dirty="0"/>
              <a:t>Method</a:t>
            </a:r>
            <a:r>
              <a:rPr lang="en-US" dirty="0"/>
              <a:t>s: short</a:t>
            </a:r>
            <a:endParaRPr lang="en-TR" dirty="0"/>
          </a:p>
        </p:txBody>
      </p:sp>
      <p:sp>
        <p:nvSpPr>
          <p:cNvPr id="3" name="Content Placeholder 2">
            <a:extLst>
              <a:ext uri="{FF2B5EF4-FFF2-40B4-BE49-F238E27FC236}">
                <a16:creationId xmlns:a16="http://schemas.microsoft.com/office/drawing/2014/main" id="{932B8832-D83F-FC79-CE8D-987227979AC5}"/>
              </a:ext>
            </a:extLst>
          </p:cNvPr>
          <p:cNvSpPr>
            <a:spLocks noGrp="1"/>
          </p:cNvSpPr>
          <p:nvPr>
            <p:ph idx="1"/>
          </p:nvPr>
        </p:nvSpPr>
        <p:spPr/>
        <p:txBody>
          <a:bodyPr>
            <a:normAutofit fontScale="92500"/>
          </a:bodyPr>
          <a:lstStyle/>
          <a:p>
            <a:r>
              <a:rPr lang="en-TR" dirty="0"/>
              <a:t>We use </a:t>
            </a:r>
            <a:r>
              <a:rPr lang="en-US" dirty="0"/>
              <a:t>WLS</a:t>
            </a:r>
            <a:r>
              <a:rPr lang="en-TR" dirty="0"/>
              <a:t> to study the relationship between </a:t>
            </a:r>
            <a:r>
              <a:rPr lang="en-US" dirty="0"/>
              <a:t>over-time population change, network and contextual variables</a:t>
            </a:r>
            <a:r>
              <a:rPr lang="en-TR" dirty="0"/>
              <a:t>.</a:t>
            </a:r>
          </a:p>
          <a:p>
            <a:r>
              <a:rPr lang="en-TR" dirty="0"/>
              <a:t>Since the data on population flows is not available for balkans, we assume that asymetries in population change between cities can be use as a crude measure.</a:t>
            </a:r>
          </a:p>
          <a:p>
            <a:r>
              <a:rPr lang="en-TR" dirty="0"/>
              <a:t>Spatial interaction is defined as real road network betwe</a:t>
            </a:r>
            <a:r>
              <a:rPr lang="en-US" dirty="0"/>
              <a:t>e</a:t>
            </a:r>
            <a:r>
              <a:rPr lang="en-TR" dirty="0"/>
              <a:t>n any pairs of cities (64X64 in total)  with a decay function that ensures the spatial interaction decreases with distance. We use </a:t>
            </a:r>
            <a:r>
              <a:rPr lang="en-US" dirty="0"/>
              <a:t>negative </a:t>
            </a:r>
            <a:r>
              <a:rPr lang="en-TR" dirty="0"/>
              <a:t>exponential</a:t>
            </a:r>
            <a:r>
              <a:rPr lang="en-US" dirty="0"/>
              <a:t>, log-normal and inverse distance</a:t>
            </a:r>
            <a:r>
              <a:rPr lang="en-TR" dirty="0"/>
              <a:t> functions to test different spesifications. </a:t>
            </a:r>
          </a:p>
          <a:p>
            <a:r>
              <a:rPr lang="en-TR" dirty="0"/>
              <a:t>Decay factor calculated by Half life models as detailed by Östh et al. 2016</a:t>
            </a:r>
          </a:p>
        </p:txBody>
      </p:sp>
      <p:pic>
        <p:nvPicPr>
          <p:cNvPr id="5" name="Graphic 4">
            <a:extLst>
              <a:ext uri="{FF2B5EF4-FFF2-40B4-BE49-F238E27FC236}">
                <a16:creationId xmlns:a16="http://schemas.microsoft.com/office/drawing/2014/main" id="{D28B1D20-78C7-4EAB-88DB-34CB6C3AE0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295" y="91800"/>
            <a:ext cx="1981200" cy="428625"/>
          </a:xfrm>
          <a:prstGeom prst="rect">
            <a:avLst/>
          </a:prstGeom>
        </p:spPr>
      </p:pic>
    </p:spTree>
    <p:extLst>
      <p:ext uri="{BB962C8B-B14F-4D97-AF65-F5344CB8AC3E}">
        <p14:creationId xmlns:p14="http://schemas.microsoft.com/office/powerpoint/2010/main" val="3916503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BD64DF-FB1B-4F19-BD51-0F36E755C37A}"/>
              </a:ext>
            </a:extLst>
          </p:cNvPr>
          <p:cNvPicPr>
            <a:picLocks noChangeAspect="1"/>
          </p:cNvPicPr>
          <p:nvPr/>
        </p:nvPicPr>
        <p:blipFill>
          <a:blip r:embed="rId3"/>
          <a:stretch>
            <a:fillRect/>
          </a:stretch>
        </p:blipFill>
        <p:spPr>
          <a:xfrm>
            <a:off x="1447397" y="4238591"/>
            <a:ext cx="4648603" cy="666808"/>
          </a:xfrm>
          <a:prstGeom prst="rect">
            <a:avLst/>
          </a:prstGeom>
        </p:spPr>
      </p:pic>
      <p:sp>
        <p:nvSpPr>
          <p:cNvPr id="2" name="Title 1">
            <a:extLst>
              <a:ext uri="{FF2B5EF4-FFF2-40B4-BE49-F238E27FC236}">
                <a16:creationId xmlns:a16="http://schemas.microsoft.com/office/drawing/2014/main" id="{8FE18E96-51B7-D8F1-96F4-F1A92819C7C6}"/>
              </a:ext>
            </a:extLst>
          </p:cNvPr>
          <p:cNvSpPr>
            <a:spLocks noGrp="1"/>
          </p:cNvSpPr>
          <p:nvPr>
            <p:ph type="title"/>
          </p:nvPr>
        </p:nvSpPr>
        <p:spPr/>
        <p:txBody>
          <a:bodyPr/>
          <a:lstStyle/>
          <a:p>
            <a:r>
              <a:rPr lang="en-TR" dirty="0"/>
              <a:t>Methods: spatial interaction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77531D-4F38-5536-D460-515E3F97A30E}"/>
                  </a:ext>
                </a:extLst>
              </p:cNvPr>
              <p:cNvSpPr>
                <a:spLocks noGrp="1"/>
              </p:cNvSpPr>
              <p:nvPr>
                <p:ph idx="1"/>
              </p:nvPr>
            </p:nvSpPr>
            <p:spPr>
              <a:xfrm>
                <a:off x="1192305" y="1730021"/>
                <a:ext cx="10515600" cy="4351338"/>
              </a:xfrm>
            </p:spPr>
            <p:txBody>
              <a:bodyPr>
                <a:normAutofit fontScale="77500" lnSpcReduction="20000"/>
              </a:bodyPr>
              <a:lstStyle/>
              <a:p>
                <a:r>
                  <a:rPr lang="en-US" sz="1800" b="0" i="0" u="none" strike="noStrike" dirty="0">
                    <a:solidFill>
                      <a:srgbClr val="000000"/>
                    </a:solidFill>
                    <a:effectLst/>
                    <a:latin typeface="Calibri" panose="020F0502020204030204" pitchFamily="34" charset="0"/>
                  </a:rPr>
                  <a:t>Spatial decay can be expressed in different ways, but common representations include cost, time and metric distances between any pair of features. It is common to estimate beta using observed flows, but since observed flows are unavailable we employ mathematical functions instead (see Östh et al, 2016)</a:t>
                </a:r>
              </a:p>
              <a:p>
                <a:r>
                  <a:rPr lang="en-US" sz="1800" b="0" i="0" u="none" strike="noStrike" dirty="0">
                    <a:solidFill>
                      <a:srgbClr val="000000"/>
                    </a:solidFill>
                    <a:effectLst/>
                    <a:latin typeface="Calibri" panose="020F0502020204030204" pitchFamily="34" charset="0"/>
                  </a:rPr>
                  <a:t>Hansen (1959), as well as Wilson (1981) describe  the functional form for between-urban area mobility as best represented using a power function, while </a:t>
                </a:r>
                <a:r>
                  <a:rPr lang="en-US" sz="1800" b="0" i="0" u="none" strike="noStrike" dirty="0" err="1">
                    <a:solidFill>
                      <a:srgbClr val="000000"/>
                    </a:solidFill>
                    <a:effectLst/>
                    <a:latin typeface="Calibri" panose="020F0502020204030204" pitchFamily="34" charset="0"/>
                  </a:rPr>
                  <a:t>Östh</a:t>
                </a:r>
                <a:r>
                  <a:rPr lang="en-US" sz="1800" b="0" i="0" u="none" strike="noStrike" dirty="0">
                    <a:solidFill>
                      <a:srgbClr val="000000"/>
                    </a:solidFill>
                    <a:effectLst/>
                    <a:latin typeface="Calibri" panose="020F0502020204030204" pitchFamily="34" charset="0"/>
                  </a:rPr>
                  <a:t> et al. (2014; 2016) conclude that a negative exponential function mimics mobility behavior within urban areas.</a:t>
                </a:r>
              </a:p>
              <a:p>
                <a:r>
                  <a:rPr lang="en-US" sz="1800" dirty="0">
                    <a:solidFill>
                      <a:srgbClr val="000000"/>
                    </a:solidFill>
                    <a:latin typeface="Calibri" panose="020F0502020204030204" pitchFamily="34" charset="0"/>
                  </a:rPr>
                  <a:t>It is not possible to calculate beta/gamma values for power functions so in this presentation we use a log-normal function that has a functional form that resembles that of the power function</a:t>
                </a:r>
              </a:p>
              <a:p>
                <a:pPr lvl="1"/>
                <a:r>
                  <a:rPr lang="en-US" sz="1400" dirty="0">
                    <a:solidFill>
                      <a:srgbClr val="000000"/>
                    </a:solidFill>
                    <a:latin typeface="Calibri" panose="020F0502020204030204" pitchFamily="34" charset="0"/>
                  </a:rPr>
                  <a:t>For negative exp -&gt; </a:t>
                </a:r>
                <a14:m>
                  <m:oMath xmlns:m="http://schemas.openxmlformats.org/officeDocument/2006/math">
                    <m:r>
                      <a:rPr lang="tr-TR" sz="1400" b="0" i="1" smtClean="0">
                        <a:solidFill>
                          <a:srgbClr val="000000"/>
                        </a:solidFill>
                        <a:latin typeface="Cambria Math" panose="02040503050406030204" pitchFamily="18" charset="0"/>
                      </a:rPr>
                      <m:t>𝑓</m:t>
                    </m:r>
                    <m:d>
                      <m:dPr>
                        <m:ctrlPr>
                          <a:rPr lang="tr-TR" sz="1400" b="0" i="1" smtClean="0">
                            <a:solidFill>
                              <a:srgbClr val="000000"/>
                            </a:solidFill>
                            <a:latin typeface="Cambria Math" panose="02040503050406030204" pitchFamily="18" charset="0"/>
                          </a:rPr>
                        </m:ctrlPr>
                      </m:dPr>
                      <m:e>
                        <m:sSub>
                          <m:sSubPr>
                            <m:ctrlPr>
                              <a:rPr lang="tr-TR" sz="1400" b="0" i="1" smtClean="0">
                                <a:solidFill>
                                  <a:srgbClr val="000000"/>
                                </a:solidFill>
                                <a:latin typeface="Cambria Math" panose="02040503050406030204" pitchFamily="18" charset="0"/>
                              </a:rPr>
                            </m:ctrlPr>
                          </m:sSubPr>
                          <m:e>
                            <m:r>
                              <a:rPr lang="tr-TR" sz="1400" b="0" i="1" smtClean="0">
                                <a:solidFill>
                                  <a:srgbClr val="000000"/>
                                </a:solidFill>
                                <a:latin typeface="Cambria Math" panose="02040503050406030204" pitchFamily="18" charset="0"/>
                              </a:rPr>
                              <m:t>𝑑</m:t>
                            </m:r>
                          </m:e>
                          <m:sub>
                            <m:r>
                              <a:rPr lang="tr-TR" sz="1400" b="0" i="1" smtClean="0">
                                <a:solidFill>
                                  <a:srgbClr val="000000"/>
                                </a:solidFill>
                                <a:latin typeface="Cambria Math" panose="02040503050406030204" pitchFamily="18" charset="0"/>
                              </a:rPr>
                              <m:t>𝑖𝑗</m:t>
                            </m:r>
                          </m:sub>
                        </m:sSub>
                      </m:e>
                    </m:d>
                    <m:r>
                      <a:rPr lang="tr-TR" sz="1400" b="0" i="1" smtClean="0">
                        <a:solidFill>
                          <a:srgbClr val="000000"/>
                        </a:solidFill>
                        <a:latin typeface="Cambria Math" panose="02040503050406030204" pitchFamily="18" charset="0"/>
                      </a:rPr>
                      <m:t>=</m:t>
                    </m:r>
                    <m:sSup>
                      <m:sSupPr>
                        <m:ctrlPr>
                          <a:rPr lang="tr-TR" sz="1400" b="0" i="1" smtClean="0">
                            <a:solidFill>
                              <a:srgbClr val="000000"/>
                            </a:solidFill>
                            <a:latin typeface="Cambria Math" panose="02040503050406030204" pitchFamily="18" charset="0"/>
                          </a:rPr>
                        </m:ctrlPr>
                      </m:sSupPr>
                      <m:e>
                        <m:r>
                          <a:rPr lang="tr-TR" sz="1400" b="0" i="1" smtClean="0">
                            <a:solidFill>
                              <a:srgbClr val="000000"/>
                            </a:solidFill>
                            <a:latin typeface="Cambria Math" panose="02040503050406030204" pitchFamily="18" charset="0"/>
                          </a:rPr>
                          <m:t>𝑒</m:t>
                        </m:r>
                      </m:e>
                      <m:sup>
                        <m:r>
                          <a:rPr lang="tr-TR" sz="1400" b="0" i="1" smtClean="0">
                            <a:solidFill>
                              <a:srgbClr val="000000"/>
                            </a:solidFill>
                            <a:latin typeface="Cambria Math" panose="02040503050406030204" pitchFamily="18" charset="0"/>
                          </a:rPr>
                          <m:t>−</m:t>
                        </m:r>
                        <m:r>
                          <a:rPr lang="tr-TR" sz="1400" b="0" i="1" smtClean="0">
                            <a:solidFill>
                              <a:srgbClr val="000000"/>
                            </a:solidFill>
                            <a:latin typeface="Cambria Math" panose="02040503050406030204" pitchFamily="18" charset="0"/>
                            <a:ea typeface="Cambria Math" panose="02040503050406030204" pitchFamily="18" charset="0"/>
                          </a:rPr>
                          <m:t>𝛽</m:t>
                        </m:r>
                        <m:sSub>
                          <m:sSubPr>
                            <m:ctrlPr>
                              <a:rPr lang="tr-TR" sz="1400" b="0" i="1" smtClean="0">
                                <a:solidFill>
                                  <a:srgbClr val="000000"/>
                                </a:solidFill>
                                <a:latin typeface="Cambria Math" panose="02040503050406030204" pitchFamily="18" charset="0"/>
                                <a:ea typeface="Cambria Math" panose="02040503050406030204" pitchFamily="18" charset="0"/>
                              </a:rPr>
                            </m:ctrlPr>
                          </m:sSubPr>
                          <m:e>
                            <m:r>
                              <a:rPr lang="tr-TR" sz="1400" b="0" i="1" smtClean="0">
                                <a:solidFill>
                                  <a:srgbClr val="000000"/>
                                </a:solidFill>
                                <a:latin typeface="Cambria Math" panose="02040503050406030204" pitchFamily="18" charset="0"/>
                                <a:ea typeface="Cambria Math" panose="02040503050406030204" pitchFamily="18" charset="0"/>
                              </a:rPr>
                              <m:t>𝑑</m:t>
                            </m:r>
                          </m:e>
                          <m:sub>
                            <m:r>
                              <a:rPr lang="tr-TR" sz="1400" b="0" i="1" smtClean="0">
                                <a:solidFill>
                                  <a:srgbClr val="000000"/>
                                </a:solidFill>
                                <a:latin typeface="Cambria Math" panose="02040503050406030204" pitchFamily="18" charset="0"/>
                                <a:ea typeface="Cambria Math" panose="02040503050406030204" pitchFamily="18" charset="0"/>
                              </a:rPr>
                              <m:t>𝑖𝑗</m:t>
                            </m:r>
                          </m:sub>
                        </m:sSub>
                      </m:sup>
                    </m:sSup>
                  </m:oMath>
                </a14:m>
                <a:r>
                  <a:rPr lang="en-US" sz="1400" dirty="0">
                    <a:solidFill>
                      <a:srgbClr val="000000"/>
                    </a:solidFill>
                    <a:latin typeface="Calibri" panose="020F0502020204030204" pitchFamily="34" charset="0"/>
                  </a:rPr>
                  <a:t> and for log-normal -&gt; </a:t>
                </a:r>
                <a14:m>
                  <m:oMath xmlns:m="http://schemas.openxmlformats.org/officeDocument/2006/math">
                    <m:r>
                      <a:rPr lang="tr-TR" sz="1400" i="1">
                        <a:solidFill>
                          <a:srgbClr val="000000"/>
                        </a:solidFill>
                        <a:latin typeface="Cambria Math" panose="02040503050406030204" pitchFamily="18" charset="0"/>
                      </a:rPr>
                      <m:t>𝑓</m:t>
                    </m:r>
                    <m:d>
                      <m:dPr>
                        <m:ctrlPr>
                          <a:rPr lang="tr-TR" sz="1400" i="1">
                            <a:solidFill>
                              <a:srgbClr val="000000"/>
                            </a:solidFill>
                            <a:latin typeface="Cambria Math" panose="02040503050406030204" pitchFamily="18" charset="0"/>
                          </a:rPr>
                        </m:ctrlPr>
                      </m:dPr>
                      <m:e>
                        <m:sSub>
                          <m:sSubPr>
                            <m:ctrlPr>
                              <a:rPr lang="tr-TR" sz="1400" i="1">
                                <a:solidFill>
                                  <a:srgbClr val="000000"/>
                                </a:solidFill>
                                <a:latin typeface="Cambria Math" panose="02040503050406030204" pitchFamily="18" charset="0"/>
                              </a:rPr>
                            </m:ctrlPr>
                          </m:sSubPr>
                          <m:e>
                            <m:r>
                              <a:rPr lang="tr-TR" sz="1400" i="1">
                                <a:solidFill>
                                  <a:srgbClr val="000000"/>
                                </a:solidFill>
                                <a:latin typeface="Cambria Math" panose="02040503050406030204" pitchFamily="18" charset="0"/>
                              </a:rPr>
                              <m:t>𝑑</m:t>
                            </m:r>
                          </m:e>
                          <m:sub>
                            <m:r>
                              <a:rPr lang="tr-TR" sz="1400" i="1">
                                <a:solidFill>
                                  <a:srgbClr val="000000"/>
                                </a:solidFill>
                                <a:latin typeface="Cambria Math" panose="02040503050406030204" pitchFamily="18" charset="0"/>
                              </a:rPr>
                              <m:t>𝑖𝑗</m:t>
                            </m:r>
                          </m:sub>
                        </m:sSub>
                      </m:e>
                    </m:d>
                    <m:r>
                      <a:rPr lang="tr-TR" sz="1400" i="1">
                        <a:solidFill>
                          <a:srgbClr val="000000"/>
                        </a:solidFill>
                        <a:latin typeface="Cambria Math" panose="02040503050406030204" pitchFamily="18" charset="0"/>
                      </a:rPr>
                      <m:t>=</m:t>
                    </m:r>
                    <m:sSup>
                      <m:sSupPr>
                        <m:ctrlPr>
                          <a:rPr lang="tr-TR" sz="1400" i="1">
                            <a:solidFill>
                              <a:srgbClr val="000000"/>
                            </a:solidFill>
                            <a:latin typeface="Cambria Math" panose="02040503050406030204" pitchFamily="18" charset="0"/>
                          </a:rPr>
                        </m:ctrlPr>
                      </m:sSupPr>
                      <m:e>
                        <m:r>
                          <a:rPr lang="tr-TR" sz="1400" i="1">
                            <a:solidFill>
                              <a:srgbClr val="000000"/>
                            </a:solidFill>
                            <a:latin typeface="Cambria Math" panose="02040503050406030204" pitchFamily="18" charset="0"/>
                          </a:rPr>
                          <m:t>𝑒</m:t>
                        </m:r>
                      </m:e>
                      <m:sup>
                        <m:r>
                          <a:rPr lang="tr-TR" sz="1400" i="1">
                            <a:solidFill>
                              <a:srgbClr val="000000"/>
                            </a:solidFill>
                            <a:latin typeface="Cambria Math" panose="02040503050406030204" pitchFamily="18" charset="0"/>
                          </a:rPr>
                          <m:t>−</m:t>
                        </m:r>
                        <m:r>
                          <a:rPr lang="tr-TR" sz="1400" i="1">
                            <a:solidFill>
                              <a:srgbClr val="000000"/>
                            </a:solidFill>
                            <a:latin typeface="Cambria Math" panose="02040503050406030204" pitchFamily="18" charset="0"/>
                            <a:ea typeface="Cambria Math" panose="02040503050406030204" pitchFamily="18" charset="0"/>
                          </a:rPr>
                          <m:t>𝛽</m:t>
                        </m:r>
                        <m:sSub>
                          <m:sSubPr>
                            <m:ctrlPr>
                              <a:rPr lang="tr-TR" sz="1400" i="1">
                                <a:solidFill>
                                  <a:srgbClr val="000000"/>
                                </a:solidFill>
                                <a:latin typeface="Cambria Math" panose="02040503050406030204" pitchFamily="18" charset="0"/>
                                <a:ea typeface="Cambria Math" panose="02040503050406030204" pitchFamily="18" charset="0"/>
                              </a:rPr>
                            </m:ctrlPr>
                          </m:sSubPr>
                          <m:e>
                            <m:r>
                              <m:rPr>
                                <m:sty m:val="p"/>
                              </m:rPr>
                              <a:rPr lang="en-US" sz="1400" b="0" i="0" smtClean="0">
                                <a:solidFill>
                                  <a:srgbClr val="000000"/>
                                </a:solidFill>
                                <a:latin typeface="Cambria Math" panose="02040503050406030204" pitchFamily="18" charset="0"/>
                                <a:ea typeface="Cambria Math" panose="02040503050406030204" pitchFamily="18" charset="0"/>
                              </a:rPr>
                              <m:t>ln</m:t>
                            </m:r>
                            <m:r>
                              <a:rPr lang="en-US" sz="1400" b="0" i="1" smtClean="0">
                                <a:solidFill>
                                  <a:srgbClr val="000000"/>
                                </a:solidFill>
                                <a:latin typeface="Cambria Math" panose="02040503050406030204" pitchFamily="18" charset="0"/>
                                <a:ea typeface="Cambria Math" panose="02040503050406030204" pitchFamily="18" charset="0"/>
                              </a:rPr>
                              <m:t>⁡(</m:t>
                            </m:r>
                            <m:r>
                              <a:rPr lang="tr-TR" sz="1400" i="1">
                                <a:solidFill>
                                  <a:srgbClr val="000000"/>
                                </a:solidFill>
                                <a:latin typeface="Cambria Math" panose="02040503050406030204" pitchFamily="18" charset="0"/>
                                <a:ea typeface="Cambria Math" panose="02040503050406030204" pitchFamily="18" charset="0"/>
                              </a:rPr>
                              <m:t>𝑑</m:t>
                            </m:r>
                          </m:e>
                          <m:sub>
                            <m:r>
                              <a:rPr lang="tr-TR" sz="1400" i="1">
                                <a:solidFill>
                                  <a:srgbClr val="000000"/>
                                </a:solidFill>
                                <a:latin typeface="Cambria Math" panose="02040503050406030204" pitchFamily="18" charset="0"/>
                                <a:ea typeface="Cambria Math" panose="02040503050406030204" pitchFamily="18" charset="0"/>
                              </a:rPr>
                              <m:t>𝑖𝑗</m:t>
                            </m:r>
                          </m:sub>
                        </m:sSub>
                        <m:r>
                          <a:rPr lang="en-US" sz="1400" b="0" i="1" smtClean="0">
                            <a:solidFill>
                              <a:srgbClr val="000000"/>
                            </a:solidFill>
                            <a:latin typeface="Cambria Math" panose="02040503050406030204" pitchFamily="18" charset="0"/>
                            <a:ea typeface="Cambria Math" panose="02040503050406030204" pitchFamily="18" charset="0"/>
                          </a:rPr>
                          <m:t>)^2</m:t>
                        </m:r>
                      </m:sup>
                    </m:sSup>
                  </m:oMath>
                </a14:m>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For negative exponential specification, t</a:t>
                </a:r>
                <a:r>
                  <a:rPr lang="en-US" sz="1800" b="0" i="0" u="none" strike="noStrike" dirty="0">
                    <a:solidFill>
                      <a:srgbClr val="000000"/>
                    </a:solidFill>
                    <a:effectLst/>
                    <a:latin typeface="Calibri" panose="020F0502020204030204" pitchFamily="34" charset="0"/>
                  </a:rPr>
                  <a:t>he beta value -</a:t>
                </a:r>
                <a:r>
                  <a:rPr lang="el-GR" sz="1800" b="0" i="0" u="none" strike="noStrike" dirty="0">
                    <a:solidFill>
                      <a:srgbClr val="000000"/>
                    </a:solidFill>
                    <a:effectLst/>
                    <a:latin typeface="Calibri" panose="020F0502020204030204" pitchFamily="34" charset="0"/>
                  </a:rPr>
                  <a:t>β (</a:t>
                </a:r>
                <a:r>
                  <a:rPr lang="en-US" sz="1800" b="0" i="0" u="none" strike="noStrike" dirty="0">
                    <a:solidFill>
                      <a:srgbClr val="000000"/>
                    </a:solidFill>
                    <a:effectLst/>
                    <a:latin typeface="Calibri" panose="020F0502020204030204" pitchFamily="34" charset="0"/>
                  </a:rPr>
                  <a:t>see equation 2) is calculated by half-life model by dividing the natural log of 0.5 (representing the median quantile of population mobility) with the median distance of mobility which in our presentation equals 50000m.</a:t>
                </a:r>
              </a:p>
              <a:p>
                <a:pPr lvl="1"/>
                <a14:m>
                  <m:oMath xmlns:m="http://schemas.openxmlformats.org/officeDocument/2006/math">
                    <m:r>
                      <a:rPr lang="tr-TR" sz="1400" b="0" i="1" smtClean="0">
                        <a:solidFill>
                          <a:srgbClr val="000000"/>
                        </a:solidFill>
                        <a:latin typeface="Cambria Math" panose="02040503050406030204" pitchFamily="18" charset="0"/>
                      </a:rPr>
                      <m:t>−</m:t>
                    </m:r>
                    <m:r>
                      <a:rPr lang="tr-TR" sz="1400" b="0" i="1" smtClean="0">
                        <a:solidFill>
                          <a:srgbClr val="000000"/>
                        </a:solidFill>
                        <a:latin typeface="Cambria Math" panose="02040503050406030204" pitchFamily="18" charset="0"/>
                        <a:ea typeface="Cambria Math" panose="02040503050406030204" pitchFamily="18" charset="0"/>
                      </a:rPr>
                      <m:t>𝛽</m:t>
                    </m:r>
                    <m:r>
                      <a:rPr lang="tr-TR" sz="1400" b="0" i="1" smtClean="0">
                        <a:solidFill>
                          <a:srgbClr val="000000"/>
                        </a:solidFill>
                        <a:latin typeface="Cambria Math" panose="02040503050406030204" pitchFamily="18" charset="0"/>
                        <a:ea typeface="Cambria Math" panose="02040503050406030204" pitchFamily="18" charset="0"/>
                      </a:rPr>
                      <m:t>=</m:t>
                    </m:r>
                    <m:r>
                      <m:rPr>
                        <m:sty m:val="p"/>
                      </m:rPr>
                      <a:rPr lang="tr-TR" sz="1400" b="0" i="0" smtClean="0">
                        <a:solidFill>
                          <a:srgbClr val="000000"/>
                        </a:solidFill>
                        <a:latin typeface="Cambria Math" panose="02040503050406030204" pitchFamily="18" charset="0"/>
                        <a:ea typeface="Cambria Math" panose="02040503050406030204" pitchFamily="18" charset="0"/>
                      </a:rPr>
                      <m:t>ln</m:t>
                    </m:r>
                    <m:r>
                      <a:rPr lang="tr-TR" sz="1400" b="0" i="1" smtClean="0">
                        <a:solidFill>
                          <a:srgbClr val="000000"/>
                        </a:solidFill>
                        <a:latin typeface="Cambria Math" panose="02040503050406030204" pitchFamily="18" charset="0"/>
                        <a:ea typeface="Cambria Math" panose="02040503050406030204" pitchFamily="18" charset="0"/>
                      </a:rPr>
                      <m:t>⁡(0.5)/</m:t>
                    </m:r>
                    <m:r>
                      <a:rPr lang="tr-TR" sz="1400" b="0" i="1" smtClean="0">
                        <a:solidFill>
                          <a:srgbClr val="000000"/>
                        </a:solidFill>
                        <a:latin typeface="Cambria Math" panose="02040503050406030204" pitchFamily="18" charset="0"/>
                        <a:ea typeface="Cambria Math" panose="02040503050406030204" pitchFamily="18" charset="0"/>
                      </a:rPr>
                      <m:t>𝑚𝑒𝑑𝑖𝑎𝑛</m:t>
                    </m:r>
                    <m:r>
                      <a:rPr lang="tr-TR" sz="1400" b="0" i="1" smtClean="0">
                        <a:solidFill>
                          <a:srgbClr val="000000"/>
                        </a:solidFill>
                        <a:latin typeface="Cambria Math" panose="02040503050406030204" pitchFamily="18" charset="0"/>
                        <a:ea typeface="Cambria Math" panose="02040503050406030204" pitchFamily="18" charset="0"/>
                      </a:rPr>
                      <m:t>(</m:t>
                    </m:r>
                    <m:sSub>
                      <m:sSubPr>
                        <m:ctrlPr>
                          <a:rPr lang="tr-TR" sz="1400" b="0" i="1" smtClean="0">
                            <a:solidFill>
                              <a:srgbClr val="000000"/>
                            </a:solidFill>
                            <a:latin typeface="Cambria Math" panose="02040503050406030204" pitchFamily="18" charset="0"/>
                            <a:ea typeface="Cambria Math" panose="02040503050406030204" pitchFamily="18" charset="0"/>
                          </a:rPr>
                        </m:ctrlPr>
                      </m:sSubPr>
                      <m:e>
                        <m:r>
                          <a:rPr lang="tr-TR" sz="1400" b="0" i="1" smtClean="0">
                            <a:solidFill>
                              <a:srgbClr val="000000"/>
                            </a:solidFill>
                            <a:latin typeface="Cambria Math" panose="02040503050406030204" pitchFamily="18" charset="0"/>
                            <a:ea typeface="Cambria Math" panose="02040503050406030204" pitchFamily="18" charset="0"/>
                          </a:rPr>
                          <m:t>𝑑</m:t>
                        </m:r>
                      </m:e>
                      <m:sub>
                        <m:r>
                          <a:rPr lang="tr-TR" sz="1400" b="0" i="1" smtClean="0">
                            <a:solidFill>
                              <a:srgbClr val="000000"/>
                            </a:solidFill>
                            <a:latin typeface="Cambria Math" panose="02040503050406030204" pitchFamily="18" charset="0"/>
                            <a:ea typeface="Cambria Math" panose="02040503050406030204" pitchFamily="18" charset="0"/>
                          </a:rPr>
                          <m:t>𝑖𝑗</m:t>
                        </m:r>
                      </m:sub>
                    </m:sSub>
                    <m:r>
                      <a:rPr lang="tr-TR" sz="1400" b="0" i="1" smtClean="0">
                        <a:solidFill>
                          <a:srgbClr val="000000"/>
                        </a:solidFill>
                        <a:latin typeface="Cambria Math" panose="02040503050406030204" pitchFamily="18" charset="0"/>
                        <a:ea typeface="Cambria Math" panose="02040503050406030204" pitchFamily="18" charset="0"/>
                      </a:rPr>
                      <m:t>)</m:t>
                    </m:r>
                  </m:oMath>
                </a14:m>
                <a:endParaRPr lang="en-US" sz="14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For log-normal specification, the beta value -</a:t>
                </a:r>
                <a:r>
                  <a:rPr lang="el-GR" sz="1800" dirty="0">
                    <a:solidFill>
                      <a:srgbClr val="000000"/>
                    </a:solidFill>
                    <a:latin typeface="Calibri" panose="020F0502020204030204" pitchFamily="34" charset="0"/>
                  </a:rPr>
                  <a:t>β (</a:t>
                </a:r>
                <a:r>
                  <a:rPr lang="en-US" sz="1800" dirty="0">
                    <a:solidFill>
                      <a:srgbClr val="000000"/>
                    </a:solidFill>
                    <a:latin typeface="Calibri" panose="020F0502020204030204" pitchFamily="34" charset="0"/>
                  </a:rPr>
                  <a:t>see equation 2) is calculated similarly but somewhat more complex</a:t>
                </a:r>
              </a:p>
              <a:p>
                <a:pPr marL="457200" lvl="1" indent="0">
                  <a:buNone/>
                </a:pPr>
                <a:endParaRPr lang="en-US" sz="1400" b="0" i="1" dirty="0">
                  <a:solidFill>
                    <a:srgbClr val="000000"/>
                  </a:solidFill>
                  <a:latin typeface="Cambria Math" panose="02040503050406030204" pitchFamily="18" charset="0"/>
                </a:endParaRPr>
              </a:p>
              <a:p>
                <a:pPr marL="457200" lvl="1" indent="0">
                  <a:buNone/>
                </a:pPr>
                <a:r>
                  <a:rPr lang="en-US" sz="1400" b="0" dirty="0">
                    <a:solidFill>
                      <a:srgbClr val="000000"/>
                    </a:solidFill>
                  </a:rPr>
                  <a:t>            </a:t>
                </a:r>
                <a14:m>
                  <m:oMath xmlns:m="http://schemas.openxmlformats.org/officeDocument/2006/math">
                    <m:r>
                      <a:rPr lang="en-US" sz="1400" b="0" i="1" smtClean="0">
                        <a:solidFill>
                          <a:srgbClr val="000000"/>
                        </a:solidFill>
                        <a:latin typeface="Cambria Math" panose="02040503050406030204" pitchFamily="18" charset="0"/>
                      </a:rPr>
                      <m:t> </m:t>
                    </m:r>
                  </m:oMath>
                </a14:m>
                <a:r>
                  <a:rPr lang="en-US" sz="1400" dirty="0">
                    <a:solidFill>
                      <a:srgbClr val="000000"/>
                    </a:solidFill>
                    <a:latin typeface="Calibri" panose="020F0502020204030204" pitchFamily="34" charset="0"/>
                  </a:rPr>
                  <a:t>                                                                                                                       ,  , where erf</a:t>
                </a:r>
                <a:r>
                  <a:rPr lang="en-US" sz="1400" baseline="30000" dirty="0">
                    <a:solidFill>
                      <a:srgbClr val="000000"/>
                    </a:solidFill>
                    <a:latin typeface="Calibri" panose="020F0502020204030204" pitchFamily="34" charset="0"/>
                  </a:rPr>
                  <a:t>-1</a:t>
                </a:r>
                <a:r>
                  <a:rPr lang="en-US" sz="1400" dirty="0">
                    <a:solidFill>
                      <a:srgbClr val="000000"/>
                    </a:solidFill>
                    <a:latin typeface="Calibri" panose="020F0502020204030204" pitchFamily="34" charset="0"/>
                  </a:rPr>
                  <a:t> = inverse error function and m = </a:t>
                </a:r>
                <a14:m>
                  <m:oMath xmlns:m="http://schemas.openxmlformats.org/officeDocument/2006/math">
                    <m:r>
                      <a:rPr lang="tr-TR" sz="1400" i="1">
                        <a:solidFill>
                          <a:srgbClr val="000000"/>
                        </a:solidFill>
                        <a:latin typeface="Cambria Math" panose="02040503050406030204" pitchFamily="18" charset="0"/>
                        <a:ea typeface="Cambria Math" panose="02040503050406030204" pitchFamily="18" charset="0"/>
                      </a:rPr>
                      <m:t>𝑚𝑒𝑑𝑖𝑎𝑛</m:t>
                    </m:r>
                    <m:r>
                      <a:rPr lang="tr-TR" sz="1400" i="1">
                        <a:solidFill>
                          <a:srgbClr val="000000"/>
                        </a:solidFill>
                        <a:latin typeface="Cambria Math" panose="02040503050406030204" pitchFamily="18" charset="0"/>
                        <a:ea typeface="Cambria Math" panose="02040503050406030204" pitchFamily="18" charset="0"/>
                      </a:rPr>
                      <m:t>(</m:t>
                    </m:r>
                    <m:sSub>
                      <m:sSubPr>
                        <m:ctrlPr>
                          <a:rPr lang="tr-TR" sz="1400" i="1">
                            <a:solidFill>
                              <a:srgbClr val="000000"/>
                            </a:solidFill>
                            <a:latin typeface="Cambria Math" panose="02040503050406030204" pitchFamily="18" charset="0"/>
                            <a:ea typeface="Cambria Math" panose="02040503050406030204" pitchFamily="18" charset="0"/>
                          </a:rPr>
                        </m:ctrlPr>
                      </m:sSubPr>
                      <m:e>
                        <m:r>
                          <a:rPr lang="tr-TR" sz="1400" i="1">
                            <a:solidFill>
                              <a:srgbClr val="000000"/>
                            </a:solidFill>
                            <a:latin typeface="Cambria Math" panose="02040503050406030204" pitchFamily="18" charset="0"/>
                            <a:ea typeface="Cambria Math" panose="02040503050406030204" pitchFamily="18" charset="0"/>
                          </a:rPr>
                          <m:t>𝑑</m:t>
                        </m:r>
                      </m:e>
                      <m:sub>
                        <m:r>
                          <a:rPr lang="tr-TR" sz="1400" i="1">
                            <a:solidFill>
                              <a:srgbClr val="000000"/>
                            </a:solidFill>
                            <a:latin typeface="Cambria Math" panose="02040503050406030204" pitchFamily="18" charset="0"/>
                            <a:ea typeface="Cambria Math" panose="02040503050406030204" pitchFamily="18" charset="0"/>
                          </a:rPr>
                          <m:t>𝑖𝑗</m:t>
                        </m:r>
                      </m:sub>
                    </m:sSub>
                    <m:r>
                      <a:rPr lang="tr-TR" sz="1400" i="1">
                        <a:solidFill>
                          <a:srgbClr val="000000"/>
                        </a:solidFill>
                        <a:latin typeface="Cambria Math" panose="02040503050406030204" pitchFamily="18" charset="0"/>
                        <a:ea typeface="Cambria Math" panose="02040503050406030204" pitchFamily="18" charset="0"/>
                      </a:rPr>
                      <m:t>)</m:t>
                    </m:r>
                  </m:oMath>
                </a14:m>
                <a:endParaRPr lang="en-US" sz="1400" dirty="0">
                  <a:solidFill>
                    <a:srgbClr val="000000"/>
                  </a:solidFill>
                  <a:latin typeface="Calibri" panose="020F0502020204030204" pitchFamily="34" charset="0"/>
                </a:endParaRPr>
              </a:p>
              <a:p>
                <a:endParaRPr lang="en-US" dirty="0"/>
              </a:p>
              <a:p>
                <a:br>
                  <a:rPr lang="en-US" sz="1800" dirty="0">
                    <a:solidFill>
                      <a:srgbClr val="000000"/>
                    </a:solidFill>
                    <a:latin typeface="Calibri" panose="020F0502020204030204" pitchFamily="34" charset="0"/>
                  </a:rPr>
                </a:br>
                <a:r>
                  <a:rPr lang="en-US" sz="1800" dirty="0">
                    <a:solidFill>
                      <a:srgbClr val="000000"/>
                    </a:solidFill>
                    <a:latin typeface="Calibri" panose="020F0502020204030204" pitchFamily="34" charset="0"/>
                  </a:rPr>
                  <a:t>In addition we employ an inverse distance function (common in GIS), where the formula equals:</a:t>
                </a:r>
              </a:p>
              <a:p>
                <a:pPr lvl="1"/>
                <a14:m>
                  <m:oMath xmlns:m="http://schemas.openxmlformats.org/officeDocument/2006/math">
                    <m:r>
                      <a:rPr lang="tr-TR" sz="1400">
                        <a:solidFill>
                          <a:srgbClr val="000000"/>
                        </a:solidFill>
                        <a:latin typeface="Cambria Math" panose="02040503050406030204" pitchFamily="18" charset="0"/>
                      </a:rPr>
                      <m:t>𝑓</m:t>
                    </m:r>
                    <m:d>
                      <m:dPr>
                        <m:ctrlPr>
                          <a:rPr lang="tr-TR" sz="1400" i="1">
                            <a:solidFill>
                              <a:srgbClr val="000000"/>
                            </a:solidFill>
                            <a:latin typeface="Cambria Math" panose="02040503050406030204" pitchFamily="18" charset="0"/>
                          </a:rPr>
                        </m:ctrlPr>
                      </m:dPr>
                      <m:e>
                        <m:sSub>
                          <m:sSubPr>
                            <m:ctrlPr>
                              <a:rPr lang="tr-TR" sz="1400" i="1">
                                <a:solidFill>
                                  <a:srgbClr val="000000"/>
                                </a:solidFill>
                                <a:latin typeface="Cambria Math" panose="02040503050406030204" pitchFamily="18" charset="0"/>
                              </a:rPr>
                            </m:ctrlPr>
                          </m:sSubPr>
                          <m:e>
                            <m:r>
                              <a:rPr lang="tr-TR" sz="1400">
                                <a:solidFill>
                                  <a:srgbClr val="000000"/>
                                </a:solidFill>
                                <a:latin typeface="Cambria Math" panose="02040503050406030204" pitchFamily="18" charset="0"/>
                              </a:rPr>
                              <m:t>𝑑</m:t>
                            </m:r>
                          </m:e>
                          <m:sub>
                            <m:r>
                              <a:rPr lang="tr-TR" sz="1400">
                                <a:solidFill>
                                  <a:srgbClr val="000000"/>
                                </a:solidFill>
                                <a:latin typeface="Cambria Math" panose="02040503050406030204" pitchFamily="18" charset="0"/>
                              </a:rPr>
                              <m:t>𝑖𝑗</m:t>
                            </m:r>
                          </m:sub>
                        </m:sSub>
                      </m:e>
                    </m:d>
                    <m:r>
                      <a:rPr lang="tr-TR" sz="1400">
                        <a:solidFill>
                          <a:srgbClr val="000000"/>
                        </a:solidFill>
                        <a:latin typeface="Cambria Math" panose="02040503050406030204" pitchFamily="18" charset="0"/>
                      </a:rPr>
                      <m:t>=</m:t>
                    </m:r>
                    <m:f>
                      <m:fPr>
                        <m:ctrlPr>
                          <a:rPr lang="en-US" sz="1400" b="0" i="1" smtClean="0">
                            <a:solidFill>
                              <a:srgbClr val="000000"/>
                            </a:solidFill>
                            <a:latin typeface="Cambria Math" panose="02040503050406030204" pitchFamily="18" charset="0"/>
                          </a:rPr>
                        </m:ctrlPr>
                      </m:fPr>
                      <m:num>
                        <m:r>
                          <a:rPr lang="en-US" sz="1400" b="0" i="0" smtClean="0">
                            <a:solidFill>
                              <a:srgbClr val="000000"/>
                            </a:solidFill>
                            <a:latin typeface="Cambria Math" panose="02040503050406030204" pitchFamily="18" charset="0"/>
                          </a:rPr>
                          <m:t>1</m:t>
                        </m:r>
                      </m:num>
                      <m:den>
                        <m:sSub>
                          <m:sSubPr>
                            <m:ctrlPr>
                              <a:rPr lang="tr-TR" sz="1400" i="1">
                                <a:solidFill>
                                  <a:srgbClr val="000000"/>
                                </a:solidFill>
                                <a:latin typeface="Cambria Math" panose="02040503050406030204" pitchFamily="18" charset="0"/>
                              </a:rPr>
                            </m:ctrlPr>
                          </m:sSubPr>
                          <m:e>
                            <m:r>
                              <a:rPr lang="tr-TR" sz="1400">
                                <a:solidFill>
                                  <a:srgbClr val="000000"/>
                                </a:solidFill>
                                <a:latin typeface="Cambria Math" panose="02040503050406030204" pitchFamily="18" charset="0"/>
                              </a:rPr>
                              <m:t>𝑑</m:t>
                            </m:r>
                          </m:e>
                          <m:sub>
                            <m:r>
                              <a:rPr lang="tr-TR" sz="1400">
                                <a:solidFill>
                                  <a:srgbClr val="000000"/>
                                </a:solidFill>
                                <a:latin typeface="Cambria Math" panose="02040503050406030204" pitchFamily="18" charset="0"/>
                              </a:rPr>
                              <m:t>𝑖𝑗</m:t>
                            </m:r>
                          </m:sub>
                        </m:sSub>
                      </m:den>
                    </m:f>
                    <m:r>
                      <a:rPr lang="en-US" sz="1400" b="0" i="0" smtClean="0">
                        <a:solidFill>
                          <a:srgbClr val="000000"/>
                        </a:solidFill>
                        <a:latin typeface="Cambria Math" panose="02040503050406030204" pitchFamily="18" charset="0"/>
                      </a:rPr>
                      <m:t> ,</m:t>
                    </m:r>
                  </m:oMath>
                </a14:m>
                <a:br>
                  <a:rPr lang="en-US" dirty="0"/>
                </a:br>
                <a:endParaRPr lang="en-TR" dirty="0"/>
              </a:p>
            </p:txBody>
          </p:sp>
        </mc:Choice>
        <mc:Fallback xmlns="">
          <p:sp>
            <p:nvSpPr>
              <p:cNvPr id="3" name="Content Placeholder 2">
                <a:extLst>
                  <a:ext uri="{FF2B5EF4-FFF2-40B4-BE49-F238E27FC236}">
                    <a16:creationId xmlns:a16="http://schemas.microsoft.com/office/drawing/2014/main" id="{1C77531D-4F38-5536-D460-515E3F97A30E}"/>
                  </a:ext>
                </a:extLst>
              </p:cNvPr>
              <p:cNvSpPr>
                <a:spLocks noGrp="1" noRot="1" noChangeAspect="1" noMove="1" noResize="1" noEditPoints="1" noAdjustHandles="1" noChangeArrowheads="1" noChangeShapeType="1" noTextEdit="1"/>
              </p:cNvSpPr>
              <p:nvPr>
                <p:ph idx="1"/>
              </p:nvPr>
            </p:nvSpPr>
            <p:spPr>
              <a:xfrm>
                <a:off x="1192305" y="1730021"/>
                <a:ext cx="10515600" cy="4351338"/>
              </a:xfrm>
              <a:blipFill>
                <a:blip r:embed="rId6"/>
                <a:stretch>
                  <a:fillRect l="-116" t="-1541"/>
                </a:stretch>
              </a:blipFill>
            </p:spPr>
            <p:txBody>
              <a:bodyPr/>
              <a:lstStyle/>
              <a:p>
                <a:r>
                  <a:rPr lang="en-GB">
                    <a:noFill/>
                  </a:rPr>
                  <a:t> </a:t>
                </a:r>
              </a:p>
            </p:txBody>
          </p:sp>
        </mc:Fallback>
      </mc:AlternateContent>
      <p:sp>
        <p:nvSpPr>
          <p:cNvPr id="6" name="Rectangle 5">
            <a:extLst>
              <a:ext uri="{FF2B5EF4-FFF2-40B4-BE49-F238E27FC236}">
                <a16:creationId xmlns:a16="http://schemas.microsoft.com/office/drawing/2014/main" id="{361EB257-F256-402E-9DA9-38ECE6D279B7}"/>
              </a:ext>
            </a:extLst>
          </p:cNvPr>
          <p:cNvSpPr/>
          <p:nvPr/>
        </p:nvSpPr>
        <p:spPr>
          <a:xfrm>
            <a:off x="307040" y="6031210"/>
            <a:ext cx="11775142" cy="461665"/>
          </a:xfrm>
          <a:prstGeom prst="rect">
            <a:avLst/>
          </a:prstGeom>
        </p:spPr>
        <p:txBody>
          <a:bodyPr wrap="square">
            <a:spAutoFit/>
          </a:bodyPr>
          <a:lstStyle/>
          <a:p>
            <a:r>
              <a:rPr lang="en-US" sz="1200" dirty="0">
                <a:solidFill>
                  <a:srgbClr val="222222"/>
                </a:solidFill>
                <a:latin typeface="Arial" panose="020B0604020202020204" pitchFamily="34" charset="0"/>
              </a:rPr>
              <a:t>John, Ö., </a:t>
            </a:r>
            <a:r>
              <a:rPr lang="en-US" sz="1200" dirty="0" err="1">
                <a:solidFill>
                  <a:srgbClr val="222222"/>
                </a:solidFill>
                <a:latin typeface="Arial" panose="020B0604020202020204" pitchFamily="34" charset="0"/>
              </a:rPr>
              <a:t>Lyhagen</a:t>
            </a:r>
            <a:r>
              <a:rPr lang="en-US" sz="1200" dirty="0">
                <a:solidFill>
                  <a:srgbClr val="222222"/>
                </a:solidFill>
                <a:latin typeface="Arial" panose="020B0604020202020204" pitchFamily="34" charset="0"/>
              </a:rPr>
              <a:t>, J., &amp; </a:t>
            </a:r>
            <a:r>
              <a:rPr lang="en-US" sz="1200" dirty="0" err="1">
                <a:solidFill>
                  <a:srgbClr val="222222"/>
                </a:solidFill>
                <a:latin typeface="Arial" panose="020B0604020202020204" pitchFamily="34" charset="0"/>
              </a:rPr>
              <a:t>Reggiani</a:t>
            </a:r>
            <a:r>
              <a:rPr lang="en-US" sz="1200" dirty="0">
                <a:solidFill>
                  <a:srgbClr val="222222"/>
                </a:solidFill>
                <a:latin typeface="Arial" panose="020B0604020202020204" pitchFamily="34" charset="0"/>
              </a:rPr>
              <a:t>, A. (2016). A new way of determining distance decay parameters in spatial interaction models with application to job accessibility analysis in Sweden. </a:t>
            </a:r>
            <a:r>
              <a:rPr lang="en-US" sz="1200" i="1" dirty="0">
                <a:solidFill>
                  <a:srgbClr val="222222"/>
                </a:solidFill>
                <a:latin typeface="Arial" panose="020B0604020202020204" pitchFamily="34" charset="0"/>
              </a:rPr>
              <a:t>European Journal of Transport and Infrastructure Research</a:t>
            </a:r>
            <a:r>
              <a:rPr lang="en-US" sz="1200" dirty="0">
                <a:solidFill>
                  <a:srgbClr val="222222"/>
                </a:solidFill>
                <a:latin typeface="Arial" panose="020B0604020202020204" pitchFamily="34" charset="0"/>
              </a:rPr>
              <a:t>, </a:t>
            </a:r>
            <a:r>
              <a:rPr lang="en-US" sz="1200" i="1" dirty="0">
                <a:solidFill>
                  <a:srgbClr val="222222"/>
                </a:solidFill>
                <a:latin typeface="Arial" panose="020B0604020202020204" pitchFamily="34" charset="0"/>
              </a:rPr>
              <a:t>16</a:t>
            </a:r>
            <a:r>
              <a:rPr lang="en-US" sz="1200" dirty="0">
                <a:solidFill>
                  <a:srgbClr val="222222"/>
                </a:solidFill>
                <a:latin typeface="Arial" panose="020B0604020202020204" pitchFamily="34" charset="0"/>
              </a:rPr>
              <a:t>(2), 344-362.</a:t>
            </a:r>
            <a:endParaRPr lang="en-GB" sz="1200" dirty="0"/>
          </a:p>
        </p:txBody>
      </p:sp>
      <p:pic>
        <p:nvPicPr>
          <p:cNvPr id="7" name="Graphic 4">
            <a:extLst>
              <a:ext uri="{FF2B5EF4-FFF2-40B4-BE49-F238E27FC236}">
                <a16:creationId xmlns:a16="http://schemas.microsoft.com/office/drawing/2014/main" id="{A0C59C57-C93D-4069-B2D9-41ABA27304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7295" y="91800"/>
            <a:ext cx="1981200" cy="428625"/>
          </a:xfrm>
          <a:prstGeom prst="rect">
            <a:avLst/>
          </a:prstGeom>
        </p:spPr>
      </p:pic>
    </p:spTree>
    <p:extLst>
      <p:ext uri="{BB962C8B-B14F-4D97-AF65-F5344CB8AC3E}">
        <p14:creationId xmlns:p14="http://schemas.microsoft.com/office/powerpoint/2010/main" val="745453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BD62E-5F87-AE87-4AF6-D0BCFBA7469C}"/>
              </a:ext>
            </a:extLst>
          </p:cNvPr>
          <p:cNvSpPr>
            <a:spLocks noGrp="1"/>
          </p:cNvSpPr>
          <p:nvPr>
            <p:ph type="title"/>
          </p:nvPr>
        </p:nvSpPr>
        <p:spPr/>
        <p:txBody>
          <a:bodyPr/>
          <a:lstStyle/>
          <a:p>
            <a:r>
              <a:rPr lang="en-TR" dirty="0"/>
              <a:t>Results</a:t>
            </a:r>
          </a:p>
        </p:txBody>
      </p:sp>
      <p:sp>
        <p:nvSpPr>
          <p:cNvPr id="3" name="Content Placeholder 2">
            <a:extLst>
              <a:ext uri="{FF2B5EF4-FFF2-40B4-BE49-F238E27FC236}">
                <a16:creationId xmlns:a16="http://schemas.microsoft.com/office/drawing/2014/main" id="{33F0CF3F-049E-69BE-F419-B7D36DAD6F29}"/>
              </a:ext>
            </a:extLst>
          </p:cNvPr>
          <p:cNvSpPr>
            <a:spLocks noGrp="1"/>
          </p:cNvSpPr>
          <p:nvPr>
            <p:ph idx="1"/>
          </p:nvPr>
        </p:nvSpPr>
        <p:spPr/>
        <p:txBody>
          <a:bodyPr/>
          <a:lstStyle/>
          <a:p>
            <a:endParaRPr lang="en-TR" dirty="0"/>
          </a:p>
        </p:txBody>
      </p:sp>
      <p:pic>
        <p:nvPicPr>
          <p:cNvPr id="4" name="Graphic 4">
            <a:extLst>
              <a:ext uri="{FF2B5EF4-FFF2-40B4-BE49-F238E27FC236}">
                <a16:creationId xmlns:a16="http://schemas.microsoft.com/office/drawing/2014/main" id="{2AE21D01-9F28-4456-BA43-6859FEB2C8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7295" y="91800"/>
            <a:ext cx="1981200" cy="428625"/>
          </a:xfrm>
          <a:prstGeom prst="rect">
            <a:avLst/>
          </a:prstGeom>
        </p:spPr>
      </p:pic>
    </p:spTree>
    <p:extLst>
      <p:ext uri="{BB962C8B-B14F-4D97-AF65-F5344CB8AC3E}">
        <p14:creationId xmlns:p14="http://schemas.microsoft.com/office/powerpoint/2010/main" val="1381296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2F5E672-A635-6C56-A89F-3773F18D85EC}"/>
              </a:ext>
            </a:extLst>
          </p:cNvPr>
          <p:cNvGraphicFramePr>
            <a:graphicFrameLocks noGrp="1"/>
          </p:cNvGraphicFramePr>
          <p:nvPr>
            <p:ph idx="1"/>
          </p:nvPr>
        </p:nvGraphicFramePr>
        <p:xfrm>
          <a:off x="1699835" y="643466"/>
          <a:ext cx="8792331" cy="5571071"/>
        </p:xfrm>
        <a:graphic>
          <a:graphicData uri="http://schemas.openxmlformats.org/drawingml/2006/table">
            <a:tbl>
              <a:tblPr/>
              <a:tblGrid>
                <a:gridCol w="1495942">
                  <a:extLst>
                    <a:ext uri="{9D8B030D-6E8A-4147-A177-3AD203B41FA5}">
                      <a16:colId xmlns:a16="http://schemas.microsoft.com/office/drawing/2014/main" val="1897064884"/>
                    </a:ext>
                  </a:extLst>
                </a:gridCol>
                <a:gridCol w="2062011">
                  <a:extLst>
                    <a:ext uri="{9D8B030D-6E8A-4147-A177-3AD203B41FA5}">
                      <a16:colId xmlns:a16="http://schemas.microsoft.com/office/drawing/2014/main" val="575091541"/>
                    </a:ext>
                  </a:extLst>
                </a:gridCol>
                <a:gridCol w="2799138">
                  <a:extLst>
                    <a:ext uri="{9D8B030D-6E8A-4147-A177-3AD203B41FA5}">
                      <a16:colId xmlns:a16="http://schemas.microsoft.com/office/drawing/2014/main" val="3921700178"/>
                    </a:ext>
                  </a:extLst>
                </a:gridCol>
                <a:gridCol w="2435240">
                  <a:extLst>
                    <a:ext uri="{9D8B030D-6E8A-4147-A177-3AD203B41FA5}">
                      <a16:colId xmlns:a16="http://schemas.microsoft.com/office/drawing/2014/main" val="723958787"/>
                    </a:ext>
                  </a:extLst>
                </a:gridCol>
              </a:tblGrid>
              <a:tr h="199925">
                <a:tc>
                  <a:txBody>
                    <a:bodyPr/>
                    <a:lstStyle/>
                    <a:p>
                      <a:pPr algn="l" fontAlgn="b"/>
                      <a:r>
                        <a:rPr lang="en-TR" sz="1000" b="0" i="0" u="none" strike="noStrike">
                          <a:effectLst/>
                          <a:latin typeface="Calibri" panose="020F0502020204030204" pitchFamily="34" charset="0"/>
                        </a:rPr>
                        <a:t> </a:t>
                      </a:r>
                    </a:p>
                  </a:txBody>
                  <a:tcPr marL="7992" marR="7992" marT="799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TR" sz="1000" b="0" i="0" u="none" strike="noStrike">
                          <a:effectLst/>
                          <a:latin typeface="Calibri" panose="020F0502020204030204" pitchFamily="34" charset="0"/>
                        </a:rPr>
                        <a:t>(1)</a:t>
                      </a:r>
                    </a:p>
                  </a:txBody>
                  <a:tcPr marL="7992" marR="7992" marT="799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TR" sz="1000" b="0" i="0" u="none" strike="noStrike">
                          <a:effectLst/>
                          <a:latin typeface="Calibri" panose="020F0502020204030204" pitchFamily="34" charset="0"/>
                        </a:rPr>
                        <a:t>(2)</a:t>
                      </a:r>
                    </a:p>
                  </a:txBody>
                  <a:tcPr marL="7992" marR="7992" marT="799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TR" sz="1000" b="0" i="0" u="none" strike="noStrike">
                          <a:effectLst/>
                          <a:latin typeface="Calibri" panose="020F0502020204030204" pitchFamily="34" charset="0"/>
                        </a:rPr>
                        <a:t>(3)</a:t>
                      </a:r>
                    </a:p>
                  </a:txBody>
                  <a:tcPr marL="7992" marR="7992" marT="7992"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70465370"/>
                  </a:ext>
                </a:extLst>
              </a:tr>
              <a:tr h="199925">
                <a:tc>
                  <a:txBody>
                    <a:bodyPr/>
                    <a:lstStyle/>
                    <a:p>
                      <a:pPr algn="l" fontAlgn="b"/>
                      <a:r>
                        <a:rPr lang="en-US" sz="1000" b="0" i="0" u="none" strike="noStrike">
                          <a:effectLst/>
                          <a:latin typeface="Calibri" panose="020F0502020204030204" pitchFamily="34" charset="0"/>
                        </a:rPr>
                        <a:t>VARIABLES</a:t>
                      </a:r>
                    </a:p>
                  </a:txBody>
                  <a:tcPr marL="7992" marR="7992" marT="799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effectLst/>
                          <a:latin typeface="Calibri" panose="020F0502020204030204" pitchFamily="34" charset="0"/>
                        </a:rPr>
                        <a:t>Log Normal Specification</a:t>
                      </a:r>
                    </a:p>
                  </a:txBody>
                  <a:tcPr marL="7992" marR="7992" marT="799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effectLst/>
                          <a:latin typeface="Calibri" panose="020F0502020204030204" pitchFamily="34" charset="0"/>
                        </a:rPr>
                        <a:t>Negative Exponential Specification</a:t>
                      </a:r>
                    </a:p>
                  </a:txBody>
                  <a:tcPr marL="7992" marR="7992" marT="799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effectLst/>
                          <a:latin typeface="Calibri" panose="020F0502020204030204" pitchFamily="34" charset="0"/>
                        </a:rPr>
                        <a:t>Inverse Distance Specification</a:t>
                      </a:r>
                    </a:p>
                  </a:txBody>
                  <a:tcPr marL="7992" marR="7992" marT="7992"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727430"/>
                  </a:ext>
                </a:extLst>
              </a:tr>
              <a:tr h="199925">
                <a:tc>
                  <a:txBody>
                    <a:bodyPr/>
                    <a:lstStyle/>
                    <a:p>
                      <a:pPr algn="l" fontAlgn="b"/>
                      <a:r>
                        <a:rPr lang="en-TR" sz="1000" b="0" i="0" u="none" strike="noStrike">
                          <a:effectLst/>
                          <a:latin typeface="Calibri" panose="020F0502020204030204" pitchFamily="34" charset="0"/>
                        </a:rPr>
                        <a:t> </a:t>
                      </a:r>
                    </a:p>
                  </a:txBody>
                  <a:tcPr marL="7992" marR="7992" marT="799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TR" sz="1000" b="0" i="0" u="none" strike="noStrike">
                          <a:effectLst/>
                          <a:latin typeface="Calibri" panose="020F0502020204030204" pitchFamily="34" charset="0"/>
                        </a:rPr>
                        <a:t> </a:t>
                      </a:r>
                    </a:p>
                  </a:txBody>
                  <a:tcPr marL="7992" marR="7992" marT="799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TR" sz="1000" b="0" i="0" u="none" strike="noStrike">
                          <a:effectLst/>
                          <a:latin typeface="Calibri" panose="020F0502020204030204" pitchFamily="34" charset="0"/>
                        </a:rPr>
                        <a:t> </a:t>
                      </a:r>
                    </a:p>
                  </a:txBody>
                  <a:tcPr marL="7992" marR="7992" marT="799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TR" sz="1000" b="0" i="0" u="none" strike="noStrike">
                          <a:effectLst/>
                          <a:latin typeface="Calibri" panose="020F0502020204030204" pitchFamily="34" charset="0"/>
                        </a:rPr>
                        <a:t> </a:t>
                      </a:r>
                    </a:p>
                  </a:txBody>
                  <a:tcPr marL="7992" marR="7992" marT="7992"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377437205"/>
                  </a:ext>
                </a:extLst>
              </a:tr>
              <a:tr h="199925">
                <a:tc>
                  <a:txBody>
                    <a:bodyPr/>
                    <a:lstStyle/>
                    <a:p>
                      <a:pPr algn="l" fontAlgn="b"/>
                      <a:r>
                        <a:rPr lang="en-US" sz="1000" b="0" i="0" u="none" strike="noStrike">
                          <a:effectLst/>
                          <a:latin typeface="Calibri" panose="020F0502020204030204" pitchFamily="34" charset="0"/>
                        </a:rPr>
                        <a:t>CultKernOrigin</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9.120***</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-0.914***</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14.644***</a:t>
                      </a:r>
                    </a:p>
                  </a:txBody>
                  <a:tcPr marL="7992" marR="7992" marT="7992" marB="0" anchor="b">
                    <a:lnL>
                      <a:noFill/>
                    </a:lnL>
                    <a:lnR>
                      <a:noFill/>
                    </a:lnR>
                    <a:lnT>
                      <a:noFill/>
                    </a:lnT>
                    <a:lnB>
                      <a:noFill/>
                    </a:lnB>
                    <a:noFill/>
                  </a:tcPr>
                </a:tc>
                <a:extLst>
                  <a:ext uri="{0D108BD9-81ED-4DB2-BD59-A6C34878D82A}">
                    <a16:rowId xmlns:a16="http://schemas.microsoft.com/office/drawing/2014/main" val="3553794730"/>
                  </a:ext>
                </a:extLst>
              </a:tr>
              <a:tr h="199925">
                <a:tc>
                  <a:txBody>
                    <a:bodyPr/>
                    <a:lstStyle/>
                    <a:p>
                      <a:pPr algn="l" fontAlgn="b"/>
                      <a:endParaRPr lang="en-TR" sz="10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(0.085)</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(0.028)</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(0.035)</a:t>
                      </a:r>
                    </a:p>
                  </a:txBody>
                  <a:tcPr marL="7992" marR="7992" marT="7992" marB="0" anchor="b">
                    <a:lnL>
                      <a:noFill/>
                    </a:lnL>
                    <a:lnR>
                      <a:noFill/>
                    </a:lnR>
                    <a:lnT>
                      <a:noFill/>
                    </a:lnT>
                    <a:lnB>
                      <a:noFill/>
                    </a:lnB>
                    <a:noFill/>
                  </a:tcPr>
                </a:tc>
                <a:extLst>
                  <a:ext uri="{0D108BD9-81ED-4DB2-BD59-A6C34878D82A}">
                    <a16:rowId xmlns:a16="http://schemas.microsoft.com/office/drawing/2014/main" val="1096443824"/>
                  </a:ext>
                </a:extLst>
              </a:tr>
              <a:tr h="199925">
                <a:tc>
                  <a:txBody>
                    <a:bodyPr/>
                    <a:lstStyle/>
                    <a:p>
                      <a:pPr algn="l" fontAlgn="b"/>
                      <a:r>
                        <a:rPr lang="en-US" sz="1000" b="0" i="0" u="none" strike="noStrike">
                          <a:effectLst/>
                          <a:latin typeface="Calibri" panose="020F0502020204030204" pitchFamily="34" charset="0"/>
                        </a:rPr>
                        <a:t>FinanceKerOrigin</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29.869***</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29.621***</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35.172***</a:t>
                      </a:r>
                    </a:p>
                  </a:txBody>
                  <a:tcPr marL="7992" marR="7992" marT="7992" marB="0" anchor="b">
                    <a:lnL>
                      <a:noFill/>
                    </a:lnL>
                    <a:lnR>
                      <a:noFill/>
                    </a:lnR>
                    <a:lnT>
                      <a:noFill/>
                    </a:lnT>
                    <a:lnB>
                      <a:noFill/>
                    </a:lnB>
                    <a:noFill/>
                  </a:tcPr>
                </a:tc>
                <a:extLst>
                  <a:ext uri="{0D108BD9-81ED-4DB2-BD59-A6C34878D82A}">
                    <a16:rowId xmlns:a16="http://schemas.microsoft.com/office/drawing/2014/main" val="1328868090"/>
                  </a:ext>
                </a:extLst>
              </a:tr>
              <a:tr h="199925">
                <a:tc>
                  <a:txBody>
                    <a:bodyPr/>
                    <a:lstStyle/>
                    <a:p>
                      <a:pPr algn="l" fontAlgn="b"/>
                      <a:endParaRPr lang="en-TR" sz="10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(0.130)</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(0.035)</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(0.052)</a:t>
                      </a:r>
                    </a:p>
                  </a:txBody>
                  <a:tcPr marL="7992" marR="7992" marT="7992" marB="0" anchor="b">
                    <a:lnL>
                      <a:noFill/>
                    </a:lnL>
                    <a:lnR>
                      <a:noFill/>
                    </a:lnR>
                    <a:lnT>
                      <a:noFill/>
                    </a:lnT>
                    <a:lnB>
                      <a:noFill/>
                    </a:lnB>
                    <a:noFill/>
                  </a:tcPr>
                </a:tc>
                <a:extLst>
                  <a:ext uri="{0D108BD9-81ED-4DB2-BD59-A6C34878D82A}">
                    <a16:rowId xmlns:a16="http://schemas.microsoft.com/office/drawing/2014/main" val="240477222"/>
                  </a:ext>
                </a:extLst>
              </a:tr>
              <a:tr h="199925">
                <a:tc>
                  <a:txBody>
                    <a:bodyPr/>
                    <a:lstStyle/>
                    <a:p>
                      <a:pPr algn="l" fontAlgn="b"/>
                      <a:r>
                        <a:rPr lang="en-US" sz="1000" b="0" i="0" u="none" strike="noStrike">
                          <a:effectLst/>
                          <a:latin typeface="Calibri" panose="020F0502020204030204" pitchFamily="34" charset="0"/>
                        </a:rPr>
                        <a:t>KidsKernOrigin</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-39.096***</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-29.181***</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-57.151***</a:t>
                      </a:r>
                    </a:p>
                  </a:txBody>
                  <a:tcPr marL="7992" marR="7992" marT="7992" marB="0" anchor="b">
                    <a:lnL>
                      <a:noFill/>
                    </a:lnL>
                    <a:lnR>
                      <a:noFill/>
                    </a:lnR>
                    <a:lnT>
                      <a:noFill/>
                    </a:lnT>
                    <a:lnB>
                      <a:noFill/>
                    </a:lnB>
                    <a:noFill/>
                  </a:tcPr>
                </a:tc>
                <a:extLst>
                  <a:ext uri="{0D108BD9-81ED-4DB2-BD59-A6C34878D82A}">
                    <a16:rowId xmlns:a16="http://schemas.microsoft.com/office/drawing/2014/main" val="3546759409"/>
                  </a:ext>
                </a:extLst>
              </a:tr>
              <a:tr h="199925">
                <a:tc>
                  <a:txBody>
                    <a:bodyPr/>
                    <a:lstStyle/>
                    <a:p>
                      <a:pPr algn="l" fontAlgn="b"/>
                      <a:endParaRPr lang="en-TR" sz="10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(0.103)</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(0.034)</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(0.037)</a:t>
                      </a:r>
                    </a:p>
                  </a:txBody>
                  <a:tcPr marL="7992" marR="7992" marT="7992" marB="0" anchor="b">
                    <a:lnL>
                      <a:noFill/>
                    </a:lnL>
                    <a:lnR>
                      <a:noFill/>
                    </a:lnR>
                    <a:lnT>
                      <a:noFill/>
                    </a:lnT>
                    <a:lnB>
                      <a:noFill/>
                    </a:lnB>
                    <a:noFill/>
                  </a:tcPr>
                </a:tc>
                <a:extLst>
                  <a:ext uri="{0D108BD9-81ED-4DB2-BD59-A6C34878D82A}">
                    <a16:rowId xmlns:a16="http://schemas.microsoft.com/office/drawing/2014/main" val="3479469905"/>
                  </a:ext>
                </a:extLst>
              </a:tr>
              <a:tr h="199925">
                <a:tc>
                  <a:txBody>
                    <a:bodyPr/>
                    <a:lstStyle/>
                    <a:p>
                      <a:pPr algn="l" fontAlgn="b"/>
                      <a:r>
                        <a:rPr lang="en-US" sz="1000" b="0" i="0" u="none" strike="noStrike">
                          <a:effectLst/>
                          <a:latin typeface="Calibri" panose="020F0502020204030204" pitchFamily="34" charset="0"/>
                        </a:rPr>
                        <a:t>LineD5kmOrigin</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0.984***</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1.136***</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1.265***</a:t>
                      </a:r>
                    </a:p>
                  </a:txBody>
                  <a:tcPr marL="7992" marR="7992" marT="7992" marB="0" anchor="b">
                    <a:lnL>
                      <a:noFill/>
                    </a:lnL>
                    <a:lnR>
                      <a:noFill/>
                    </a:lnR>
                    <a:lnT>
                      <a:noFill/>
                    </a:lnT>
                    <a:lnB>
                      <a:noFill/>
                    </a:lnB>
                    <a:noFill/>
                  </a:tcPr>
                </a:tc>
                <a:extLst>
                  <a:ext uri="{0D108BD9-81ED-4DB2-BD59-A6C34878D82A}">
                    <a16:rowId xmlns:a16="http://schemas.microsoft.com/office/drawing/2014/main" val="2959997807"/>
                  </a:ext>
                </a:extLst>
              </a:tr>
              <a:tr h="199925">
                <a:tc>
                  <a:txBody>
                    <a:bodyPr/>
                    <a:lstStyle/>
                    <a:p>
                      <a:pPr algn="l" fontAlgn="b"/>
                      <a:endParaRPr lang="en-TR" sz="10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(0.003)</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(0.001)</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(0.001)</a:t>
                      </a:r>
                    </a:p>
                  </a:txBody>
                  <a:tcPr marL="7992" marR="7992" marT="7992" marB="0" anchor="b">
                    <a:lnL>
                      <a:noFill/>
                    </a:lnL>
                    <a:lnR>
                      <a:noFill/>
                    </a:lnR>
                    <a:lnT>
                      <a:noFill/>
                    </a:lnT>
                    <a:lnB>
                      <a:noFill/>
                    </a:lnB>
                    <a:noFill/>
                  </a:tcPr>
                </a:tc>
                <a:extLst>
                  <a:ext uri="{0D108BD9-81ED-4DB2-BD59-A6C34878D82A}">
                    <a16:rowId xmlns:a16="http://schemas.microsoft.com/office/drawing/2014/main" val="174848780"/>
                  </a:ext>
                </a:extLst>
              </a:tr>
              <a:tr h="199925">
                <a:tc>
                  <a:txBody>
                    <a:bodyPr/>
                    <a:lstStyle/>
                    <a:p>
                      <a:pPr algn="l" fontAlgn="b"/>
                      <a:r>
                        <a:rPr lang="en-US" sz="1000" b="0" i="0" u="none" strike="noStrike">
                          <a:effectLst/>
                          <a:latin typeface="Calibri" panose="020F0502020204030204" pitchFamily="34" charset="0"/>
                        </a:rPr>
                        <a:t>CultKerndest</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12.758***</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25.646***</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17.154***</a:t>
                      </a:r>
                    </a:p>
                  </a:txBody>
                  <a:tcPr marL="7992" marR="7992" marT="7992" marB="0" anchor="b">
                    <a:lnL>
                      <a:noFill/>
                    </a:lnL>
                    <a:lnR>
                      <a:noFill/>
                    </a:lnR>
                    <a:lnT>
                      <a:noFill/>
                    </a:lnT>
                    <a:lnB>
                      <a:noFill/>
                    </a:lnB>
                    <a:noFill/>
                  </a:tcPr>
                </a:tc>
                <a:extLst>
                  <a:ext uri="{0D108BD9-81ED-4DB2-BD59-A6C34878D82A}">
                    <a16:rowId xmlns:a16="http://schemas.microsoft.com/office/drawing/2014/main" val="3604917864"/>
                  </a:ext>
                </a:extLst>
              </a:tr>
              <a:tr h="199925">
                <a:tc>
                  <a:txBody>
                    <a:bodyPr/>
                    <a:lstStyle/>
                    <a:p>
                      <a:pPr algn="l" fontAlgn="b"/>
                      <a:endParaRPr lang="en-TR" sz="10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(0.080)</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(0.028)</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(0.033)</a:t>
                      </a:r>
                    </a:p>
                  </a:txBody>
                  <a:tcPr marL="7992" marR="7992" marT="7992" marB="0" anchor="b">
                    <a:lnL>
                      <a:noFill/>
                    </a:lnL>
                    <a:lnR>
                      <a:noFill/>
                    </a:lnR>
                    <a:lnT>
                      <a:noFill/>
                    </a:lnT>
                    <a:lnB>
                      <a:noFill/>
                    </a:lnB>
                    <a:noFill/>
                  </a:tcPr>
                </a:tc>
                <a:extLst>
                  <a:ext uri="{0D108BD9-81ED-4DB2-BD59-A6C34878D82A}">
                    <a16:rowId xmlns:a16="http://schemas.microsoft.com/office/drawing/2014/main" val="1906100590"/>
                  </a:ext>
                </a:extLst>
              </a:tr>
              <a:tr h="199925">
                <a:tc>
                  <a:txBody>
                    <a:bodyPr/>
                    <a:lstStyle/>
                    <a:p>
                      <a:pPr algn="l" fontAlgn="b"/>
                      <a:r>
                        <a:rPr lang="en-US" sz="1000" b="0" i="0" u="none" strike="noStrike">
                          <a:effectLst/>
                          <a:latin typeface="Calibri" panose="020F0502020204030204" pitchFamily="34" charset="0"/>
                        </a:rPr>
                        <a:t>FinanceKerdest</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-4.758***</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-13.673***</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-5.857***</a:t>
                      </a:r>
                    </a:p>
                  </a:txBody>
                  <a:tcPr marL="7992" marR="7992" marT="7992" marB="0" anchor="b">
                    <a:lnL>
                      <a:noFill/>
                    </a:lnL>
                    <a:lnR>
                      <a:noFill/>
                    </a:lnR>
                    <a:lnT>
                      <a:noFill/>
                    </a:lnT>
                    <a:lnB>
                      <a:noFill/>
                    </a:lnB>
                    <a:noFill/>
                  </a:tcPr>
                </a:tc>
                <a:extLst>
                  <a:ext uri="{0D108BD9-81ED-4DB2-BD59-A6C34878D82A}">
                    <a16:rowId xmlns:a16="http://schemas.microsoft.com/office/drawing/2014/main" val="21340624"/>
                  </a:ext>
                </a:extLst>
              </a:tr>
              <a:tr h="199925">
                <a:tc>
                  <a:txBody>
                    <a:bodyPr/>
                    <a:lstStyle/>
                    <a:p>
                      <a:pPr algn="l" fontAlgn="b"/>
                      <a:endParaRPr lang="en-TR" sz="10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(0.069)</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(0.018)</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(0.030)</a:t>
                      </a:r>
                    </a:p>
                  </a:txBody>
                  <a:tcPr marL="7992" marR="7992" marT="7992" marB="0" anchor="b">
                    <a:lnL>
                      <a:noFill/>
                    </a:lnL>
                    <a:lnR>
                      <a:noFill/>
                    </a:lnR>
                    <a:lnT>
                      <a:noFill/>
                    </a:lnT>
                    <a:lnB>
                      <a:noFill/>
                    </a:lnB>
                    <a:noFill/>
                  </a:tcPr>
                </a:tc>
                <a:extLst>
                  <a:ext uri="{0D108BD9-81ED-4DB2-BD59-A6C34878D82A}">
                    <a16:rowId xmlns:a16="http://schemas.microsoft.com/office/drawing/2014/main" val="3470608810"/>
                  </a:ext>
                </a:extLst>
              </a:tr>
              <a:tr h="199925">
                <a:tc>
                  <a:txBody>
                    <a:bodyPr/>
                    <a:lstStyle/>
                    <a:p>
                      <a:pPr algn="l" fontAlgn="b"/>
                      <a:r>
                        <a:rPr lang="en-US" sz="1000" b="0" i="0" u="none" strike="noStrike">
                          <a:effectLst/>
                          <a:latin typeface="Calibri" panose="020F0502020204030204" pitchFamily="34" charset="0"/>
                        </a:rPr>
                        <a:t>KidsKerndest</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-11.974***</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-23.156***</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-20.795***</a:t>
                      </a:r>
                    </a:p>
                  </a:txBody>
                  <a:tcPr marL="7992" marR="7992" marT="7992" marB="0" anchor="b">
                    <a:lnL>
                      <a:noFill/>
                    </a:lnL>
                    <a:lnR>
                      <a:noFill/>
                    </a:lnR>
                    <a:lnT>
                      <a:noFill/>
                    </a:lnT>
                    <a:lnB>
                      <a:noFill/>
                    </a:lnB>
                    <a:noFill/>
                  </a:tcPr>
                </a:tc>
                <a:extLst>
                  <a:ext uri="{0D108BD9-81ED-4DB2-BD59-A6C34878D82A}">
                    <a16:rowId xmlns:a16="http://schemas.microsoft.com/office/drawing/2014/main" val="1710584832"/>
                  </a:ext>
                </a:extLst>
              </a:tr>
              <a:tr h="199925">
                <a:tc>
                  <a:txBody>
                    <a:bodyPr/>
                    <a:lstStyle/>
                    <a:p>
                      <a:pPr algn="l" fontAlgn="b"/>
                      <a:endParaRPr lang="en-TR" sz="10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(0.081)</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(0.029)</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(0.034)</a:t>
                      </a:r>
                    </a:p>
                  </a:txBody>
                  <a:tcPr marL="7992" marR="7992" marT="7992" marB="0" anchor="b">
                    <a:lnL>
                      <a:noFill/>
                    </a:lnL>
                    <a:lnR>
                      <a:noFill/>
                    </a:lnR>
                    <a:lnT>
                      <a:noFill/>
                    </a:lnT>
                    <a:lnB>
                      <a:noFill/>
                    </a:lnB>
                    <a:noFill/>
                  </a:tcPr>
                </a:tc>
                <a:extLst>
                  <a:ext uri="{0D108BD9-81ED-4DB2-BD59-A6C34878D82A}">
                    <a16:rowId xmlns:a16="http://schemas.microsoft.com/office/drawing/2014/main" val="39679152"/>
                  </a:ext>
                </a:extLst>
              </a:tr>
              <a:tr h="199925">
                <a:tc>
                  <a:txBody>
                    <a:bodyPr/>
                    <a:lstStyle/>
                    <a:p>
                      <a:pPr algn="l" fontAlgn="b"/>
                      <a:r>
                        <a:rPr lang="en-US" sz="1000" b="0" i="0" u="none" strike="noStrike">
                          <a:effectLst/>
                          <a:latin typeface="Calibri" panose="020F0502020204030204" pitchFamily="34" charset="0"/>
                        </a:rPr>
                        <a:t>LineD5kmdest</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-0.068***</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-0.042***</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0.079***</a:t>
                      </a:r>
                    </a:p>
                  </a:txBody>
                  <a:tcPr marL="7992" marR="7992" marT="7992" marB="0" anchor="b">
                    <a:lnL>
                      <a:noFill/>
                    </a:lnL>
                    <a:lnR>
                      <a:noFill/>
                    </a:lnR>
                    <a:lnT>
                      <a:noFill/>
                    </a:lnT>
                    <a:lnB>
                      <a:noFill/>
                    </a:lnB>
                    <a:noFill/>
                  </a:tcPr>
                </a:tc>
                <a:extLst>
                  <a:ext uri="{0D108BD9-81ED-4DB2-BD59-A6C34878D82A}">
                    <a16:rowId xmlns:a16="http://schemas.microsoft.com/office/drawing/2014/main" val="3715374705"/>
                  </a:ext>
                </a:extLst>
              </a:tr>
              <a:tr h="199925">
                <a:tc>
                  <a:txBody>
                    <a:bodyPr/>
                    <a:lstStyle/>
                    <a:p>
                      <a:pPr algn="l" fontAlgn="b"/>
                      <a:endParaRPr lang="en-TR" sz="10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(0.003)</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(0.001)</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(0.001)</a:t>
                      </a:r>
                    </a:p>
                  </a:txBody>
                  <a:tcPr marL="7992" marR="7992" marT="7992" marB="0" anchor="b">
                    <a:lnL>
                      <a:noFill/>
                    </a:lnL>
                    <a:lnR>
                      <a:noFill/>
                    </a:lnR>
                    <a:lnT>
                      <a:noFill/>
                    </a:lnT>
                    <a:lnB>
                      <a:noFill/>
                    </a:lnB>
                    <a:noFill/>
                  </a:tcPr>
                </a:tc>
                <a:extLst>
                  <a:ext uri="{0D108BD9-81ED-4DB2-BD59-A6C34878D82A}">
                    <a16:rowId xmlns:a16="http://schemas.microsoft.com/office/drawing/2014/main" val="3853361751"/>
                  </a:ext>
                </a:extLst>
              </a:tr>
              <a:tr h="199925">
                <a:tc>
                  <a:txBody>
                    <a:bodyPr/>
                    <a:lstStyle/>
                    <a:p>
                      <a:pPr algn="l" fontAlgn="b"/>
                      <a:r>
                        <a:rPr lang="en-US" sz="1000" b="0" i="0" u="none" strike="noStrike">
                          <a:effectLst/>
                          <a:latin typeface="Calibri" panose="020F0502020204030204" pitchFamily="34" charset="0"/>
                        </a:rPr>
                        <a:t>samelang</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1.694***</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0.001</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2.294***</a:t>
                      </a:r>
                    </a:p>
                  </a:txBody>
                  <a:tcPr marL="7992" marR="7992" marT="7992" marB="0" anchor="b">
                    <a:lnL>
                      <a:noFill/>
                    </a:lnL>
                    <a:lnR>
                      <a:noFill/>
                    </a:lnR>
                    <a:lnT>
                      <a:noFill/>
                    </a:lnT>
                    <a:lnB>
                      <a:noFill/>
                    </a:lnB>
                    <a:noFill/>
                  </a:tcPr>
                </a:tc>
                <a:extLst>
                  <a:ext uri="{0D108BD9-81ED-4DB2-BD59-A6C34878D82A}">
                    <a16:rowId xmlns:a16="http://schemas.microsoft.com/office/drawing/2014/main" val="901040023"/>
                  </a:ext>
                </a:extLst>
              </a:tr>
              <a:tr h="199925">
                <a:tc>
                  <a:txBody>
                    <a:bodyPr/>
                    <a:lstStyle/>
                    <a:p>
                      <a:pPr algn="l" fontAlgn="b"/>
                      <a:endParaRPr lang="en-TR" sz="10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(0.017)</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(0.005)</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(0.007)</a:t>
                      </a:r>
                    </a:p>
                  </a:txBody>
                  <a:tcPr marL="7992" marR="7992" marT="7992" marB="0" anchor="b">
                    <a:lnL>
                      <a:noFill/>
                    </a:lnL>
                    <a:lnR>
                      <a:noFill/>
                    </a:lnR>
                    <a:lnT>
                      <a:noFill/>
                    </a:lnT>
                    <a:lnB>
                      <a:noFill/>
                    </a:lnB>
                    <a:noFill/>
                  </a:tcPr>
                </a:tc>
                <a:extLst>
                  <a:ext uri="{0D108BD9-81ED-4DB2-BD59-A6C34878D82A}">
                    <a16:rowId xmlns:a16="http://schemas.microsoft.com/office/drawing/2014/main" val="3698339851"/>
                  </a:ext>
                </a:extLst>
              </a:tr>
              <a:tr h="199925">
                <a:tc>
                  <a:txBody>
                    <a:bodyPr/>
                    <a:lstStyle/>
                    <a:p>
                      <a:pPr algn="l" fontAlgn="b"/>
                      <a:r>
                        <a:rPr lang="en-US" sz="1000" b="0" i="0" u="none" strike="noStrike">
                          <a:effectLst/>
                          <a:latin typeface="Calibri" panose="020F0502020204030204" pitchFamily="34" charset="0"/>
                        </a:rPr>
                        <a:t>Constant</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-16.233***</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-15.666***</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-18.365***</a:t>
                      </a:r>
                    </a:p>
                  </a:txBody>
                  <a:tcPr marL="7992" marR="7992" marT="7992" marB="0" anchor="b">
                    <a:lnL>
                      <a:noFill/>
                    </a:lnL>
                    <a:lnR>
                      <a:noFill/>
                    </a:lnR>
                    <a:lnT>
                      <a:noFill/>
                    </a:lnT>
                    <a:lnB>
                      <a:noFill/>
                    </a:lnB>
                    <a:noFill/>
                  </a:tcPr>
                </a:tc>
                <a:extLst>
                  <a:ext uri="{0D108BD9-81ED-4DB2-BD59-A6C34878D82A}">
                    <a16:rowId xmlns:a16="http://schemas.microsoft.com/office/drawing/2014/main" val="2534713947"/>
                  </a:ext>
                </a:extLst>
              </a:tr>
              <a:tr h="199925">
                <a:tc>
                  <a:txBody>
                    <a:bodyPr/>
                    <a:lstStyle/>
                    <a:p>
                      <a:pPr algn="l" fontAlgn="b"/>
                      <a:endParaRPr lang="en-TR" sz="10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(0.028)</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(0.009)</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(0.010)</a:t>
                      </a:r>
                    </a:p>
                  </a:txBody>
                  <a:tcPr marL="7992" marR="7992" marT="7992" marB="0" anchor="b">
                    <a:lnL>
                      <a:noFill/>
                    </a:lnL>
                    <a:lnR>
                      <a:noFill/>
                    </a:lnR>
                    <a:lnT>
                      <a:noFill/>
                    </a:lnT>
                    <a:lnB>
                      <a:noFill/>
                    </a:lnB>
                    <a:noFill/>
                  </a:tcPr>
                </a:tc>
                <a:extLst>
                  <a:ext uri="{0D108BD9-81ED-4DB2-BD59-A6C34878D82A}">
                    <a16:rowId xmlns:a16="http://schemas.microsoft.com/office/drawing/2014/main" val="2686739169"/>
                  </a:ext>
                </a:extLst>
              </a:tr>
              <a:tr h="173096">
                <a:tc>
                  <a:txBody>
                    <a:bodyPr/>
                    <a:lstStyle/>
                    <a:p>
                      <a:pPr algn="l" fontAlgn="b"/>
                      <a:endParaRPr lang="en-TR" sz="10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ctr" fontAlgn="b"/>
                      <a:endParaRPr lang="en-TR" sz="10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ctr" fontAlgn="b"/>
                      <a:endParaRPr lang="en-TR" sz="10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ctr" fontAlgn="b"/>
                      <a:endParaRPr lang="en-TR" sz="1000" b="0" i="0" u="none" strike="noStrike">
                        <a:effectLst/>
                        <a:latin typeface="Calibri" panose="020F0502020204030204" pitchFamily="34" charset="0"/>
                      </a:endParaRPr>
                    </a:p>
                  </a:txBody>
                  <a:tcPr marL="7992" marR="7992" marT="7992" marB="0" anchor="b">
                    <a:lnL>
                      <a:noFill/>
                    </a:lnL>
                    <a:lnR>
                      <a:noFill/>
                    </a:lnR>
                    <a:lnT>
                      <a:noFill/>
                    </a:lnT>
                    <a:lnB>
                      <a:noFill/>
                    </a:lnB>
                    <a:noFill/>
                  </a:tcPr>
                </a:tc>
                <a:extLst>
                  <a:ext uri="{0D108BD9-81ED-4DB2-BD59-A6C34878D82A}">
                    <a16:rowId xmlns:a16="http://schemas.microsoft.com/office/drawing/2014/main" val="1671602437"/>
                  </a:ext>
                </a:extLst>
              </a:tr>
              <a:tr h="199925">
                <a:tc>
                  <a:txBody>
                    <a:bodyPr/>
                    <a:lstStyle/>
                    <a:p>
                      <a:pPr algn="l" fontAlgn="b"/>
                      <a:r>
                        <a:rPr lang="en-US" sz="1000" b="0" i="0" u="none" strike="noStrike">
                          <a:effectLst/>
                          <a:latin typeface="Calibri" panose="020F0502020204030204" pitchFamily="34" charset="0"/>
                        </a:rPr>
                        <a:t>Observations</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1,079,746</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11,942,202</a:t>
                      </a:r>
                    </a:p>
                  </a:txBody>
                  <a:tcPr marL="7992" marR="7992" marT="7992" marB="0" anchor="b">
                    <a:lnL>
                      <a:noFill/>
                    </a:lnL>
                    <a:lnR>
                      <a:noFill/>
                    </a:lnR>
                    <a:lnT>
                      <a:noFill/>
                    </a:lnT>
                    <a:lnB>
                      <a:noFill/>
                    </a:lnB>
                    <a:noFill/>
                  </a:tcPr>
                </a:tc>
                <a:tc>
                  <a:txBody>
                    <a:bodyPr/>
                    <a:lstStyle/>
                    <a:p>
                      <a:pPr algn="ctr" fontAlgn="b"/>
                      <a:r>
                        <a:rPr lang="en-TR" sz="1000" b="0" i="0" u="none" strike="noStrike">
                          <a:effectLst/>
                          <a:latin typeface="Calibri" panose="020F0502020204030204" pitchFamily="34" charset="0"/>
                        </a:rPr>
                        <a:t>5,872,167</a:t>
                      </a:r>
                    </a:p>
                  </a:txBody>
                  <a:tcPr marL="7992" marR="7992" marT="7992" marB="0" anchor="b">
                    <a:lnL>
                      <a:noFill/>
                    </a:lnL>
                    <a:lnR>
                      <a:noFill/>
                    </a:lnR>
                    <a:lnT>
                      <a:noFill/>
                    </a:lnT>
                    <a:lnB>
                      <a:noFill/>
                    </a:lnB>
                    <a:noFill/>
                  </a:tcPr>
                </a:tc>
                <a:extLst>
                  <a:ext uri="{0D108BD9-81ED-4DB2-BD59-A6C34878D82A}">
                    <a16:rowId xmlns:a16="http://schemas.microsoft.com/office/drawing/2014/main" val="3140690660"/>
                  </a:ext>
                </a:extLst>
              </a:tr>
              <a:tr h="199925">
                <a:tc>
                  <a:txBody>
                    <a:bodyPr/>
                    <a:lstStyle/>
                    <a:p>
                      <a:pPr algn="l" fontAlgn="b"/>
                      <a:r>
                        <a:rPr lang="en-US" sz="1000" b="0" i="0" u="none" strike="noStrike">
                          <a:effectLst/>
                          <a:latin typeface="Calibri" panose="020F0502020204030204" pitchFamily="34" charset="0"/>
                        </a:rPr>
                        <a:t>R-squared</a:t>
                      </a:r>
                    </a:p>
                  </a:txBody>
                  <a:tcPr marL="7992" marR="7992" marT="799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TR" sz="1000" b="0" i="0" u="none" strike="noStrike">
                          <a:effectLst/>
                          <a:latin typeface="Calibri" panose="020F0502020204030204" pitchFamily="34" charset="0"/>
                        </a:rPr>
                        <a:t>0.348</a:t>
                      </a:r>
                    </a:p>
                  </a:txBody>
                  <a:tcPr marL="7992" marR="7992" marT="799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TR" sz="1000" b="0" i="0" u="none" strike="noStrike">
                          <a:effectLst/>
                          <a:latin typeface="Calibri" panose="020F0502020204030204" pitchFamily="34" charset="0"/>
                        </a:rPr>
                        <a:t>0.417</a:t>
                      </a:r>
                    </a:p>
                  </a:txBody>
                  <a:tcPr marL="7992" marR="7992" marT="799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TR" sz="1000" b="0" i="0" u="none" strike="noStrike">
                          <a:effectLst/>
                          <a:latin typeface="Calibri" panose="020F0502020204030204" pitchFamily="34" charset="0"/>
                        </a:rPr>
                        <a:t>0.865</a:t>
                      </a:r>
                    </a:p>
                  </a:txBody>
                  <a:tcPr marL="7992" marR="7992" marT="7992"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906047"/>
                  </a:ext>
                </a:extLst>
              </a:tr>
              <a:tr h="199925">
                <a:tc gridSpan="2">
                  <a:txBody>
                    <a:bodyPr/>
                    <a:lstStyle/>
                    <a:p>
                      <a:pPr algn="l" fontAlgn="b"/>
                      <a:r>
                        <a:rPr lang="en-US" sz="1000" b="0" i="0" u="none" strike="noStrike" dirty="0">
                          <a:effectLst/>
                          <a:latin typeface="Calibri" panose="020F0502020204030204" pitchFamily="34" charset="0"/>
                        </a:rPr>
                        <a:t>Standard errors in parentheses</a:t>
                      </a:r>
                    </a:p>
                  </a:txBody>
                  <a:tcPr marL="7992" marR="7992" marT="7992"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n-TR"/>
                    </a:p>
                  </a:txBody>
                  <a:tcPr/>
                </a:tc>
                <a:tc>
                  <a:txBody>
                    <a:bodyPr/>
                    <a:lstStyle/>
                    <a:p>
                      <a:pPr algn="l" fontAlgn="b"/>
                      <a:endParaRPr lang="en-TR" sz="1000" b="0" i="0" u="none" strike="noStrike">
                        <a:effectLst/>
                        <a:latin typeface="Calibri" panose="020F0502020204030204" pitchFamily="34" charset="0"/>
                      </a:endParaRPr>
                    </a:p>
                  </a:txBody>
                  <a:tcPr marL="7992" marR="7992" marT="799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TR" sz="1000" b="0" i="0" u="none" strike="noStrike">
                        <a:effectLst/>
                        <a:latin typeface="Calibri" panose="020F0502020204030204" pitchFamily="34" charset="0"/>
                      </a:endParaRPr>
                    </a:p>
                  </a:txBody>
                  <a:tcPr marL="7992" marR="7992" marT="7992"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07318835"/>
                  </a:ext>
                </a:extLst>
              </a:tr>
              <a:tr h="199925">
                <a:tc gridSpan="2">
                  <a:txBody>
                    <a:bodyPr/>
                    <a:lstStyle/>
                    <a:p>
                      <a:pPr algn="l" fontAlgn="b"/>
                      <a:r>
                        <a:rPr lang="en-US" sz="1000" b="0" i="0" u="none" strike="noStrike" dirty="0">
                          <a:effectLst/>
                          <a:latin typeface="Calibri" panose="020F0502020204030204" pitchFamily="34" charset="0"/>
                        </a:rPr>
                        <a:t>*** p&lt;0.01, ** p&lt;0.05, * p&lt;0.1</a:t>
                      </a:r>
                    </a:p>
                  </a:txBody>
                  <a:tcPr marL="7992" marR="7992" marT="7992" marB="0" anchor="b">
                    <a:lnL>
                      <a:noFill/>
                    </a:lnL>
                    <a:lnR>
                      <a:noFill/>
                    </a:lnR>
                    <a:lnT>
                      <a:noFill/>
                    </a:lnT>
                    <a:lnB>
                      <a:noFill/>
                    </a:lnB>
                    <a:noFill/>
                  </a:tcPr>
                </a:tc>
                <a:tc hMerge="1">
                  <a:txBody>
                    <a:bodyPr/>
                    <a:lstStyle/>
                    <a:p>
                      <a:endParaRPr lang="en-TR"/>
                    </a:p>
                  </a:txBody>
                  <a:tcPr/>
                </a:tc>
                <a:tc>
                  <a:txBody>
                    <a:bodyPr/>
                    <a:lstStyle/>
                    <a:p>
                      <a:pPr algn="l" fontAlgn="b"/>
                      <a:endParaRPr lang="en-TR" sz="10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l" fontAlgn="b"/>
                      <a:endParaRPr lang="en-TR" sz="1000" b="0" i="0" u="none" strike="noStrike" dirty="0">
                        <a:effectLst/>
                        <a:latin typeface="Calibri" panose="020F0502020204030204" pitchFamily="34" charset="0"/>
                      </a:endParaRPr>
                    </a:p>
                  </a:txBody>
                  <a:tcPr marL="7992" marR="7992" marT="7992" marB="0" anchor="b">
                    <a:lnL>
                      <a:noFill/>
                    </a:lnL>
                    <a:lnR>
                      <a:noFill/>
                    </a:lnR>
                    <a:lnT>
                      <a:noFill/>
                    </a:lnT>
                    <a:lnB>
                      <a:noFill/>
                    </a:lnB>
                    <a:noFill/>
                  </a:tcPr>
                </a:tc>
                <a:extLst>
                  <a:ext uri="{0D108BD9-81ED-4DB2-BD59-A6C34878D82A}">
                    <a16:rowId xmlns:a16="http://schemas.microsoft.com/office/drawing/2014/main" val="36060890"/>
                  </a:ext>
                </a:extLst>
              </a:tr>
            </a:tbl>
          </a:graphicData>
        </a:graphic>
      </p:graphicFrame>
      <p:pic>
        <p:nvPicPr>
          <p:cNvPr id="5" name="Graphic 4">
            <a:extLst>
              <a:ext uri="{FF2B5EF4-FFF2-40B4-BE49-F238E27FC236}">
                <a16:creationId xmlns:a16="http://schemas.microsoft.com/office/drawing/2014/main" id="{B48147B0-DC97-4222-AE71-E9F7D0EFE2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295" y="91800"/>
            <a:ext cx="1981200" cy="428625"/>
          </a:xfrm>
          <a:prstGeom prst="rect">
            <a:avLst/>
          </a:prstGeom>
        </p:spPr>
      </p:pic>
    </p:spTree>
    <p:extLst>
      <p:ext uri="{BB962C8B-B14F-4D97-AF65-F5344CB8AC3E}">
        <p14:creationId xmlns:p14="http://schemas.microsoft.com/office/powerpoint/2010/main" val="3524606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B34EE4-72C8-9514-702F-9DCB9C368982}"/>
              </a:ext>
            </a:extLst>
          </p:cNvPr>
          <p:cNvSpPr>
            <a:spLocks noGrp="1"/>
          </p:cNvSpPr>
          <p:nvPr>
            <p:ph type="title"/>
          </p:nvPr>
        </p:nvSpPr>
        <p:spPr>
          <a:xfrm>
            <a:off x="838200" y="118087"/>
            <a:ext cx="10515600" cy="1325563"/>
          </a:xfrm>
        </p:spPr>
        <p:txBody>
          <a:bodyPr>
            <a:normAutofit/>
          </a:bodyPr>
          <a:lstStyle/>
          <a:p>
            <a:r>
              <a:rPr lang="en-TR" sz="5400"/>
              <a:t>Interpretation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3CF3A5-AAD8-C15F-181E-85427B30E4DD}"/>
              </a:ext>
            </a:extLst>
          </p:cNvPr>
          <p:cNvSpPr>
            <a:spLocks noGrp="1"/>
          </p:cNvSpPr>
          <p:nvPr>
            <p:ph idx="1"/>
          </p:nvPr>
        </p:nvSpPr>
        <p:spPr>
          <a:xfrm>
            <a:off x="836676" y="1125342"/>
            <a:ext cx="10515600" cy="4251960"/>
          </a:xfrm>
        </p:spPr>
        <p:txBody>
          <a:bodyPr>
            <a:noAutofit/>
          </a:bodyPr>
          <a:lstStyle/>
          <a:p>
            <a:r>
              <a:rPr lang="en-US" sz="1000" b="1" dirty="0"/>
              <a:t>Model Definition and Weighting</a:t>
            </a:r>
            <a:r>
              <a:rPr lang="en-US" sz="1000" dirty="0"/>
              <a:t>:</a:t>
            </a:r>
          </a:p>
          <a:p>
            <a:pPr>
              <a:buFont typeface="Arial" panose="020B0604020202020204" pitchFamily="34" charset="0"/>
              <a:buChar char="•"/>
            </a:pPr>
            <a:r>
              <a:rPr lang="en-US" sz="1000" dirty="0"/>
              <a:t>The three models are based on importance weighting in the regressions.</a:t>
            </a:r>
          </a:p>
          <a:p>
            <a:pPr>
              <a:buFont typeface="Arial" panose="020B0604020202020204" pitchFamily="34" charset="0"/>
              <a:buChar char="•"/>
            </a:pPr>
            <a:r>
              <a:rPr lang="en-US" sz="1000" dirty="0"/>
              <a:t>Variables are defined for both origin (home) and destination cities.</a:t>
            </a:r>
          </a:p>
          <a:p>
            <a:r>
              <a:rPr lang="en-US" sz="1200" b="1" dirty="0"/>
              <a:t>Lognormal Specification Findings:</a:t>
            </a:r>
          </a:p>
          <a:p>
            <a:pPr>
              <a:buFont typeface="Arial" panose="020B0604020202020204" pitchFamily="34" charset="0"/>
              <a:buChar char="•"/>
            </a:pPr>
            <a:r>
              <a:rPr lang="en-US" sz="1000" b="1" dirty="0"/>
              <a:t>Population Resilience</a:t>
            </a:r>
            <a:r>
              <a:rPr lang="en-US" sz="1000" dirty="0"/>
              <a:t>:</a:t>
            </a:r>
          </a:p>
          <a:p>
            <a:pPr marL="742950" lvl="1" indent="-285750">
              <a:buFont typeface="Arial" panose="020B0604020202020204" pitchFamily="34" charset="0"/>
              <a:buChar char="•"/>
            </a:pPr>
            <a:r>
              <a:rPr lang="en-US" sz="1000" dirty="0"/>
              <a:t>Resilience, defined as population change over time, increases with cultural amenities in both origin and destination cities.</a:t>
            </a:r>
          </a:p>
          <a:p>
            <a:pPr>
              <a:buFont typeface="Arial" panose="020B0604020202020204" pitchFamily="34" charset="0"/>
              <a:buChar char="•"/>
            </a:pPr>
            <a:r>
              <a:rPr lang="en-US" sz="1000" b="1" dirty="0"/>
              <a:t>Financial Institutions</a:t>
            </a:r>
            <a:r>
              <a:rPr lang="en-US" sz="1000" dirty="0"/>
              <a:t>:</a:t>
            </a:r>
          </a:p>
          <a:p>
            <a:pPr marL="742950" lvl="1" indent="-285750">
              <a:buFont typeface="Arial" panose="020B0604020202020204" pitchFamily="34" charset="0"/>
              <a:buChar char="•"/>
            </a:pPr>
            <a:r>
              <a:rPr lang="en-US" sz="1000" dirty="0"/>
              <a:t>A high concentration of financial institutions in the origin city is positively associated with resilience.</a:t>
            </a:r>
          </a:p>
          <a:p>
            <a:pPr marL="742950" lvl="1" indent="-285750">
              <a:buFont typeface="Arial" panose="020B0604020202020204" pitchFamily="34" charset="0"/>
              <a:buChar char="•"/>
            </a:pPr>
            <a:r>
              <a:rPr lang="en-US" sz="1000" dirty="0"/>
              <a:t>Conversely, a high concentration of financial institutions in spatially connected destination cities is negatively associated with resilience at the origin.</a:t>
            </a:r>
          </a:p>
          <a:p>
            <a:pPr>
              <a:buFont typeface="Arial" panose="020B0604020202020204" pitchFamily="34" charset="0"/>
              <a:buChar char="•"/>
            </a:pPr>
            <a:r>
              <a:rPr lang="en-US" sz="1000" b="1" dirty="0"/>
              <a:t>Child-Rearing Facilities</a:t>
            </a:r>
            <a:r>
              <a:rPr lang="en-US" sz="1000" dirty="0"/>
              <a:t>:</a:t>
            </a:r>
          </a:p>
          <a:p>
            <a:pPr marL="742950" lvl="1" indent="-285750">
              <a:buFont typeface="Arial" panose="020B0604020202020204" pitchFamily="34" charset="0"/>
              <a:buChar char="•"/>
            </a:pPr>
            <a:r>
              <a:rPr lang="en-US" sz="1000" dirty="0"/>
              <a:t>A high presence of child-rearing facilities (the variable "kids") is negatively associated with resilience when abundant in both the origin and its spatially connected cities.</a:t>
            </a:r>
          </a:p>
          <a:p>
            <a:pPr>
              <a:buFont typeface="Arial" panose="020B0604020202020204" pitchFamily="34" charset="0"/>
              <a:buChar char="•"/>
            </a:pPr>
            <a:r>
              <a:rPr lang="en-US" sz="1000" b="1" dirty="0"/>
              <a:t>Urbanization (Road Network Density)</a:t>
            </a:r>
            <a:r>
              <a:rPr lang="en-US" sz="1000" dirty="0"/>
              <a:t>:</a:t>
            </a:r>
          </a:p>
          <a:p>
            <a:pPr marL="742950" lvl="1" indent="-285750">
              <a:buFont typeface="Arial" panose="020B0604020202020204" pitchFamily="34" charset="0"/>
              <a:buChar char="•"/>
            </a:pPr>
            <a:r>
              <a:rPr lang="en-US" sz="1000" dirty="0"/>
              <a:t>Road network density (a proxy for urbanization) is positively associated with resilience in the origin city.</a:t>
            </a:r>
          </a:p>
          <a:p>
            <a:pPr marL="742950" lvl="1" indent="-285750">
              <a:buFont typeface="Arial" panose="020B0604020202020204" pitchFamily="34" charset="0"/>
              <a:buChar char="•"/>
            </a:pPr>
            <a:r>
              <a:rPr lang="en-US" sz="1000" dirty="0"/>
              <a:t>However, road density in spatially connected destinations is negatively associated with resilience at the origin.</a:t>
            </a:r>
          </a:p>
          <a:p>
            <a:pPr>
              <a:buFont typeface="Arial" panose="020B0604020202020204" pitchFamily="34" charset="0"/>
              <a:buChar char="•"/>
            </a:pPr>
            <a:r>
              <a:rPr lang="en-US" sz="1000" b="1" dirty="0"/>
              <a:t>Social Connection (Common Language)</a:t>
            </a:r>
            <a:r>
              <a:rPr lang="en-US" sz="1000" dirty="0"/>
              <a:t>:</a:t>
            </a:r>
          </a:p>
          <a:p>
            <a:pPr marL="742950" lvl="1" indent="-285750">
              <a:buFont typeface="Arial" panose="020B0604020202020204" pitchFamily="34" charset="0"/>
              <a:buChar char="•"/>
            </a:pPr>
            <a:r>
              <a:rPr lang="en-US" sz="1000" dirty="0"/>
              <a:t>Sharing the same language with spatially connected cities enhances resilience in the origin city.</a:t>
            </a:r>
          </a:p>
          <a:p>
            <a:r>
              <a:rPr lang="en-US" sz="1200" b="1" dirty="0"/>
              <a:t>Negative Exponential Specification Findings</a:t>
            </a:r>
            <a:r>
              <a:rPr lang="en-US" sz="1200" dirty="0"/>
              <a:t>:</a:t>
            </a:r>
          </a:p>
          <a:p>
            <a:pPr>
              <a:buFont typeface="Arial" panose="020B0604020202020204" pitchFamily="34" charset="0"/>
              <a:buChar char="•"/>
            </a:pPr>
            <a:r>
              <a:rPr lang="en-US" sz="1000" dirty="0"/>
              <a:t>Similar patterns are observed with this specification, but there are some differences:</a:t>
            </a:r>
          </a:p>
          <a:p>
            <a:pPr marL="742950" lvl="1" indent="-285750">
              <a:buFont typeface="Arial" panose="020B0604020202020204" pitchFamily="34" charset="0"/>
              <a:buChar char="•"/>
            </a:pPr>
            <a:r>
              <a:rPr lang="en-US" sz="1000" dirty="0"/>
              <a:t>When distance is perceived as having a negative exponential effect (shorter distances are more significant), cultural amenities in spatially connected destinations have a positive correlation with resilience.</a:t>
            </a:r>
          </a:p>
          <a:p>
            <a:pPr marL="742950" lvl="1" indent="-285750">
              <a:buFont typeface="Arial" panose="020B0604020202020204" pitchFamily="34" charset="0"/>
              <a:buChar char="•"/>
            </a:pPr>
            <a:r>
              <a:rPr lang="en-US" sz="1000" dirty="0"/>
              <a:t>Common language does not significantly impact resilience in this specification.</a:t>
            </a:r>
          </a:p>
          <a:p>
            <a:r>
              <a:rPr lang="en-US" sz="1200" b="1" dirty="0"/>
              <a:t>Inverse Distance Specification</a:t>
            </a:r>
            <a:r>
              <a:rPr lang="en-US" sz="1200" dirty="0"/>
              <a:t>:</a:t>
            </a:r>
          </a:p>
          <a:p>
            <a:pPr>
              <a:buFont typeface="Arial" panose="020B0604020202020204" pitchFamily="34" charset="0"/>
              <a:buChar char="•"/>
            </a:pPr>
            <a:r>
              <a:rPr lang="en-US" sz="1000" dirty="0"/>
              <a:t>Results for the inverse distance specification are similar to those for the lognormal specification.</a:t>
            </a:r>
          </a:p>
          <a:p>
            <a:endParaRPr lang="en-TR" sz="1000" dirty="0"/>
          </a:p>
        </p:txBody>
      </p:sp>
      <p:pic>
        <p:nvPicPr>
          <p:cNvPr id="6" name="Graphic 4">
            <a:extLst>
              <a:ext uri="{FF2B5EF4-FFF2-40B4-BE49-F238E27FC236}">
                <a16:creationId xmlns:a16="http://schemas.microsoft.com/office/drawing/2014/main" id="{5D14C0FA-1C0A-47E9-B50C-DC43A96DC2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295" y="91800"/>
            <a:ext cx="1981200" cy="428625"/>
          </a:xfrm>
          <a:prstGeom prst="rect">
            <a:avLst/>
          </a:prstGeom>
        </p:spPr>
      </p:pic>
    </p:spTree>
    <p:extLst>
      <p:ext uri="{BB962C8B-B14F-4D97-AF65-F5344CB8AC3E}">
        <p14:creationId xmlns:p14="http://schemas.microsoft.com/office/powerpoint/2010/main" val="3452891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9A70A-86A3-49C1-943C-5823F0648FFD}"/>
              </a:ext>
            </a:extLst>
          </p:cNvPr>
          <p:cNvSpPr>
            <a:spLocks noGrp="1"/>
          </p:cNvSpPr>
          <p:nvPr>
            <p:ph type="title"/>
          </p:nvPr>
        </p:nvSpPr>
        <p:spPr/>
        <p:txBody>
          <a:bodyPr/>
          <a:lstStyle/>
          <a:p>
            <a:r>
              <a:rPr lang="en-GB" dirty="0"/>
              <a:t>Results continued</a:t>
            </a:r>
          </a:p>
        </p:txBody>
      </p:sp>
      <p:sp>
        <p:nvSpPr>
          <p:cNvPr id="3" name="Content Placeholder 2">
            <a:extLst>
              <a:ext uri="{FF2B5EF4-FFF2-40B4-BE49-F238E27FC236}">
                <a16:creationId xmlns:a16="http://schemas.microsoft.com/office/drawing/2014/main" id="{4927F95D-06DB-483D-B996-37936523BE74}"/>
              </a:ext>
            </a:extLst>
          </p:cNvPr>
          <p:cNvSpPr>
            <a:spLocks noGrp="1"/>
          </p:cNvSpPr>
          <p:nvPr>
            <p:ph idx="1"/>
          </p:nvPr>
        </p:nvSpPr>
        <p:spPr/>
        <p:txBody>
          <a:bodyPr/>
          <a:lstStyle/>
          <a:p>
            <a:r>
              <a:rPr lang="en-GB" dirty="0"/>
              <a:t>If we save the predicted population change for each OD (65x65) and aggregate on origin level (average change) we can:</a:t>
            </a:r>
          </a:p>
          <a:p>
            <a:pPr lvl="1"/>
            <a:r>
              <a:rPr lang="en-GB" dirty="0"/>
              <a:t>Test which of the three functional forms did the best job to predict the over time population change</a:t>
            </a:r>
          </a:p>
          <a:p>
            <a:pPr lvl="1"/>
            <a:r>
              <a:rPr lang="en-GB" dirty="0"/>
              <a:t>Since the population change variable is normally distributed we can compare predictions to observed change using a Pearson correlation</a:t>
            </a:r>
          </a:p>
          <a:p>
            <a:pPr lvl="1"/>
            <a:r>
              <a:rPr lang="en-GB" dirty="0"/>
              <a:t>The results indicate that…</a:t>
            </a:r>
          </a:p>
        </p:txBody>
      </p:sp>
      <p:pic>
        <p:nvPicPr>
          <p:cNvPr id="5" name="Graphic 4">
            <a:extLst>
              <a:ext uri="{FF2B5EF4-FFF2-40B4-BE49-F238E27FC236}">
                <a16:creationId xmlns:a16="http://schemas.microsoft.com/office/drawing/2014/main" id="{E6E75F23-14C4-4E5B-9204-689E8E82AE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7295" y="91800"/>
            <a:ext cx="1981200" cy="428625"/>
          </a:xfrm>
          <a:prstGeom prst="rect">
            <a:avLst/>
          </a:prstGeom>
        </p:spPr>
      </p:pic>
    </p:spTree>
    <p:extLst>
      <p:ext uri="{BB962C8B-B14F-4D97-AF65-F5344CB8AC3E}">
        <p14:creationId xmlns:p14="http://schemas.microsoft.com/office/powerpoint/2010/main" val="3649844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55948144-D6B2-50D8-0A9E-4475038D4994}"/>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Pearson</a:t>
            </a:r>
            <a:r>
              <a:rPr lang="en-TR" sz="4000" dirty="0">
                <a:solidFill>
                  <a:srgbClr val="FFFFFF"/>
                </a:solidFill>
              </a:rPr>
              <a:t> Correlation</a:t>
            </a:r>
          </a:p>
        </p:txBody>
      </p:sp>
      <p:graphicFrame>
        <p:nvGraphicFramePr>
          <p:cNvPr id="4" name="Content Placeholder 3">
            <a:extLst>
              <a:ext uri="{FF2B5EF4-FFF2-40B4-BE49-F238E27FC236}">
                <a16:creationId xmlns:a16="http://schemas.microsoft.com/office/drawing/2014/main" id="{FC7721B5-CCAF-6B52-ADB5-25C7940A68C0}"/>
              </a:ext>
            </a:extLst>
          </p:cNvPr>
          <p:cNvGraphicFramePr>
            <a:graphicFrameLocks noGrp="1"/>
          </p:cNvGraphicFramePr>
          <p:nvPr>
            <p:ph idx="1"/>
            <p:extLst>
              <p:ext uri="{D42A27DB-BD31-4B8C-83A1-F6EECF244321}">
                <p14:modId xmlns:p14="http://schemas.microsoft.com/office/powerpoint/2010/main" val="677007041"/>
              </p:ext>
            </p:extLst>
          </p:nvPr>
        </p:nvGraphicFramePr>
        <p:xfrm>
          <a:off x="644056" y="3180161"/>
          <a:ext cx="10927833" cy="2057642"/>
        </p:xfrm>
        <a:graphic>
          <a:graphicData uri="http://schemas.openxmlformats.org/drawingml/2006/table">
            <a:tbl>
              <a:tblPr/>
              <a:tblGrid>
                <a:gridCol w="2905260">
                  <a:extLst>
                    <a:ext uri="{9D8B030D-6E8A-4147-A177-3AD203B41FA5}">
                      <a16:colId xmlns:a16="http://schemas.microsoft.com/office/drawing/2014/main" val="604025424"/>
                    </a:ext>
                  </a:extLst>
                </a:gridCol>
                <a:gridCol w="1974321">
                  <a:extLst>
                    <a:ext uri="{9D8B030D-6E8A-4147-A177-3AD203B41FA5}">
                      <a16:colId xmlns:a16="http://schemas.microsoft.com/office/drawing/2014/main" val="1063438248"/>
                    </a:ext>
                  </a:extLst>
                </a:gridCol>
                <a:gridCol w="2868014">
                  <a:extLst>
                    <a:ext uri="{9D8B030D-6E8A-4147-A177-3AD203B41FA5}">
                      <a16:colId xmlns:a16="http://schemas.microsoft.com/office/drawing/2014/main" val="1736715786"/>
                    </a:ext>
                  </a:extLst>
                </a:gridCol>
                <a:gridCol w="1426148">
                  <a:extLst>
                    <a:ext uri="{9D8B030D-6E8A-4147-A177-3AD203B41FA5}">
                      <a16:colId xmlns:a16="http://schemas.microsoft.com/office/drawing/2014/main" val="3092545538"/>
                    </a:ext>
                  </a:extLst>
                </a:gridCol>
                <a:gridCol w="1754090">
                  <a:extLst>
                    <a:ext uri="{9D8B030D-6E8A-4147-A177-3AD203B41FA5}">
                      <a16:colId xmlns:a16="http://schemas.microsoft.com/office/drawing/2014/main" val="1233401028"/>
                    </a:ext>
                  </a:extLst>
                </a:gridCol>
              </a:tblGrid>
              <a:tr h="338893">
                <a:tc>
                  <a:txBody>
                    <a:bodyPr/>
                    <a:lstStyle/>
                    <a:p>
                      <a:pPr algn="l" fontAlgn="b"/>
                      <a:endParaRPr lang="en-TR" sz="1700" b="0" i="0" u="none" strike="noStrike">
                        <a:effectLst/>
                        <a:latin typeface="Calibri" panose="020F0502020204030204" pitchFamily="34" charset="0"/>
                      </a:endParaRP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700" b="0" i="0" u="none" strike="noStrike">
                          <a:effectLst/>
                          <a:latin typeface="Calibri" panose="020F0502020204030204" pitchFamily="34" charset="0"/>
                        </a:rPr>
                        <a:t>predictedLogNormal</a:t>
                      </a: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700" b="0" i="0" u="none" strike="noStrike">
                          <a:effectLst/>
                          <a:latin typeface="Calibri" panose="020F0502020204030204" pitchFamily="34" charset="0"/>
                        </a:rPr>
                        <a:t>predictedNegativeExponential</a:t>
                      </a: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700" b="0" i="0" u="none" strike="noStrike">
                          <a:effectLst/>
                          <a:latin typeface="Calibri" panose="020F0502020204030204" pitchFamily="34" charset="0"/>
                        </a:rPr>
                        <a:t>predictedIDW</a:t>
                      </a: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700" b="0" i="0" u="none" strike="noStrike" dirty="0" err="1">
                          <a:effectLst/>
                          <a:latin typeface="Calibri" panose="020F0502020204030204" pitchFamily="34" charset="0"/>
                        </a:rPr>
                        <a:t>Perchange</a:t>
                      </a:r>
                      <a:r>
                        <a:rPr lang="en-US" sz="1700" b="0" i="0" u="none" strike="noStrike" dirty="0">
                          <a:effectLst/>
                          <a:latin typeface="Calibri" panose="020F0502020204030204" pitchFamily="34" charset="0"/>
                        </a:rPr>
                        <a:t> Origin</a:t>
                      </a: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8633178"/>
                  </a:ext>
                </a:extLst>
              </a:tr>
              <a:tr h="363177">
                <a:tc>
                  <a:txBody>
                    <a:bodyPr/>
                    <a:lstStyle/>
                    <a:p>
                      <a:pPr algn="l" fontAlgn="b"/>
                      <a:endParaRPr lang="en-TR" sz="1700" b="0" i="0" u="none" strike="noStrike">
                        <a:effectLst/>
                        <a:latin typeface="Calibri" panose="020F0502020204030204" pitchFamily="34" charset="0"/>
                      </a:endParaRP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TR" sz="1700" b="0" i="0" u="none" strike="noStrike">
                        <a:effectLst/>
                        <a:latin typeface="Calibri" panose="020F0502020204030204" pitchFamily="34" charset="0"/>
                      </a:endParaRP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TR" sz="1700" b="0" i="0" u="none" strike="noStrike">
                        <a:effectLst/>
                        <a:latin typeface="Calibri" panose="020F0502020204030204" pitchFamily="34" charset="0"/>
                      </a:endParaRP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TR" sz="1700" b="0" i="0" u="none" strike="noStrike">
                        <a:effectLst/>
                        <a:latin typeface="Calibri" panose="020F0502020204030204" pitchFamily="34" charset="0"/>
                      </a:endParaRP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TR" sz="1700" b="0" i="0" u="none" strike="noStrike">
                        <a:effectLst/>
                        <a:latin typeface="Calibri" panose="020F0502020204030204" pitchFamily="34" charset="0"/>
                      </a:endParaRP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6203367"/>
                  </a:ext>
                </a:extLst>
              </a:tr>
              <a:tr h="338893">
                <a:tc>
                  <a:txBody>
                    <a:bodyPr/>
                    <a:lstStyle/>
                    <a:p>
                      <a:pPr algn="l" fontAlgn="b"/>
                      <a:r>
                        <a:rPr lang="en-US" sz="1700" b="0" i="0" u="none" strike="noStrike">
                          <a:effectLst/>
                          <a:latin typeface="Calibri" panose="020F0502020204030204" pitchFamily="34" charset="0"/>
                        </a:rPr>
                        <a:t>predictedLogNormal</a:t>
                      </a: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SE" sz="1600" b="0" i="0" u="none" strike="noStrike">
                          <a:solidFill>
                            <a:srgbClr val="000000"/>
                          </a:solidFill>
                          <a:effectLst/>
                          <a:latin typeface="Calibri" panose="020F0502020204030204" pitchFamily="34" charset="0"/>
                        </a:rPr>
                        <a:t>1</a:t>
                      </a:r>
                      <a:endParaRPr lang="en-SE" sz="16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SE" sz="1600" b="0" i="0" u="none" strike="noStrike">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SE" sz="1600" b="0" i="0" u="none" strike="noStrike">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TR" sz="1700" b="0" i="0" u="none" strike="noStrike">
                        <a:effectLst/>
                        <a:latin typeface="Calibri" panose="020F0502020204030204" pitchFamily="34" charset="0"/>
                      </a:endParaRP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0147979"/>
                  </a:ext>
                </a:extLst>
              </a:tr>
              <a:tr h="338893">
                <a:tc>
                  <a:txBody>
                    <a:bodyPr/>
                    <a:lstStyle/>
                    <a:p>
                      <a:pPr algn="l" fontAlgn="b"/>
                      <a:r>
                        <a:rPr lang="en-US" sz="1700" b="0" i="0" u="none" strike="noStrike">
                          <a:effectLst/>
                          <a:latin typeface="Calibri" panose="020F0502020204030204" pitchFamily="34" charset="0"/>
                        </a:rPr>
                        <a:t>predictedNegativeExponential</a:t>
                      </a: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SE" sz="1600" b="0" i="0" u="none" strike="noStrike">
                          <a:solidFill>
                            <a:srgbClr val="000000"/>
                          </a:solidFill>
                          <a:effectLst/>
                          <a:latin typeface="Calibri" panose="020F0502020204030204" pitchFamily="34" charset="0"/>
                        </a:rPr>
                        <a:t>0.9776</a:t>
                      </a:r>
                      <a:r>
                        <a:rPr lang="tr-TR" sz="1600" b="0" i="0" u="none" strike="noStrike" dirty="0">
                          <a:solidFill>
                            <a:srgbClr val="000000"/>
                          </a:solidFill>
                          <a:effectLst/>
                          <a:latin typeface="Calibri" panose="020F0502020204030204" pitchFamily="34" charset="0"/>
                        </a:rPr>
                        <a:t>*</a:t>
                      </a:r>
                      <a:endParaRPr lang="en-SE" sz="1600" b="0" i="0" u="none" strike="noStrike">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SE" sz="1600" b="0" i="0" u="none" strike="noStrike">
                          <a:solidFill>
                            <a:srgbClr val="000000"/>
                          </a:solidFill>
                          <a:effectLst/>
                          <a:latin typeface="Calibri" panose="020F0502020204030204" pitchFamily="34" charset="0"/>
                        </a:rPr>
                        <a:t>1</a:t>
                      </a:r>
                      <a:endParaRPr lang="en-SE" sz="16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SE" sz="1600" b="0" i="0" u="none" strike="noStrike">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TR" sz="1700" b="0" i="0" u="none" strike="noStrike">
                        <a:effectLst/>
                        <a:latin typeface="Calibri" panose="020F0502020204030204" pitchFamily="34" charset="0"/>
                      </a:endParaRP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3434270"/>
                  </a:ext>
                </a:extLst>
              </a:tr>
              <a:tr h="338893">
                <a:tc>
                  <a:txBody>
                    <a:bodyPr/>
                    <a:lstStyle/>
                    <a:p>
                      <a:pPr algn="l" fontAlgn="b"/>
                      <a:r>
                        <a:rPr lang="en-US" sz="1700" b="0" i="0" u="none" strike="noStrike">
                          <a:effectLst/>
                          <a:latin typeface="Calibri" panose="020F0502020204030204" pitchFamily="34" charset="0"/>
                        </a:rPr>
                        <a:t>predictedIDW</a:t>
                      </a: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SE" sz="1600" b="0" i="0" u="none" strike="noStrike">
                          <a:solidFill>
                            <a:srgbClr val="000000"/>
                          </a:solidFill>
                          <a:effectLst/>
                          <a:latin typeface="Calibri" panose="020F0502020204030204" pitchFamily="34" charset="0"/>
                        </a:rPr>
                        <a:t>0.9892</a:t>
                      </a:r>
                      <a:r>
                        <a:rPr lang="tr-TR" sz="1600" b="0" i="0" u="none" strike="noStrike" dirty="0">
                          <a:solidFill>
                            <a:srgbClr val="000000"/>
                          </a:solidFill>
                          <a:effectLst/>
                          <a:latin typeface="Calibri" panose="020F0502020204030204" pitchFamily="34" charset="0"/>
                        </a:rPr>
                        <a:t>*</a:t>
                      </a:r>
                      <a:endParaRPr lang="en-SE" sz="1600" b="0" i="0" u="none" strike="noStrike">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SE" sz="1600" b="0" i="0" u="none" strike="noStrike">
                          <a:solidFill>
                            <a:srgbClr val="000000"/>
                          </a:solidFill>
                          <a:effectLst/>
                          <a:latin typeface="Calibri" panose="020F0502020204030204" pitchFamily="34" charset="0"/>
                        </a:rPr>
                        <a:t>0.9524</a:t>
                      </a:r>
                      <a:r>
                        <a:rPr lang="tr-TR" sz="1600" b="0" i="0" u="none" strike="noStrike" dirty="0">
                          <a:solidFill>
                            <a:srgbClr val="000000"/>
                          </a:solidFill>
                          <a:effectLst/>
                          <a:latin typeface="Calibri" panose="020F0502020204030204" pitchFamily="34" charset="0"/>
                        </a:rPr>
                        <a:t>*</a:t>
                      </a:r>
                      <a:endParaRPr lang="en-SE" sz="16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SE" sz="1600" b="0" i="0" u="none" strike="noStrike">
                          <a:solidFill>
                            <a:srgbClr val="000000"/>
                          </a:solidFill>
                          <a:effectLst/>
                          <a:latin typeface="Calibri" panose="020F0502020204030204" pitchFamily="34" charset="0"/>
                        </a:rPr>
                        <a:t>1</a:t>
                      </a:r>
                      <a:endParaRPr lang="en-SE" sz="16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TR" sz="1700" b="0" i="0" u="none" strike="noStrike">
                        <a:effectLst/>
                        <a:latin typeface="Calibri" panose="020F0502020204030204" pitchFamily="34" charset="0"/>
                      </a:endParaRP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4123474"/>
                  </a:ext>
                </a:extLst>
              </a:tr>
              <a:tr h="338893">
                <a:tc>
                  <a:txBody>
                    <a:bodyPr/>
                    <a:lstStyle/>
                    <a:p>
                      <a:pPr algn="l" fontAlgn="b"/>
                      <a:r>
                        <a:rPr lang="en-US" sz="1700" b="0" i="0" u="none" strike="noStrike" dirty="0" err="1">
                          <a:effectLst/>
                          <a:latin typeface="Calibri" panose="020F0502020204030204" pitchFamily="34" charset="0"/>
                        </a:rPr>
                        <a:t>Perchange</a:t>
                      </a:r>
                      <a:r>
                        <a:rPr lang="en-US" sz="1700" b="0" i="0" u="none" strike="noStrike" dirty="0">
                          <a:effectLst/>
                          <a:latin typeface="Calibri" panose="020F0502020204030204" pitchFamily="34" charset="0"/>
                        </a:rPr>
                        <a:t> Origin</a:t>
                      </a: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SE" sz="1600" b="0" i="0" u="none" strike="noStrike">
                          <a:solidFill>
                            <a:srgbClr val="000000"/>
                          </a:solidFill>
                          <a:effectLst/>
                          <a:latin typeface="Calibri" panose="020F0502020204030204" pitchFamily="34" charset="0"/>
                        </a:rPr>
                        <a:t>0.3809</a:t>
                      </a:r>
                      <a:r>
                        <a:rPr lang="tr-TR" sz="1600" b="0" i="0" u="none" strike="noStrike" dirty="0">
                          <a:solidFill>
                            <a:srgbClr val="000000"/>
                          </a:solidFill>
                          <a:effectLst/>
                          <a:latin typeface="Calibri" panose="020F0502020204030204" pitchFamily="34" charset="0"/>
                        </a:rPr>
                        <a:t>*</a:t>
                      </a:r>
                      <a:endParaRPr lang="en-SE" sz="1600" b="0" i="0" u="none" strike="noStrike">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SE" sz="1600" b="0" i="0" u="none" strike="noStrike">
                          <a:solidFill>
                            <a:srgbClr val="000000"/>
                          </a:solidFill>
                          <a:effectLst/>
                          <a:latin typeface="Calibri" panose="020F0502020204030204" pitchFamily="34" charset="0"/>
                        </a:rPr>
                        <a:t>0.3789</a:t>
                      </a:r>
                      <a:r>
                        <a:rPr lang="tr-TR" sz="1600" b="0" i="0" u="none" strike="noStrike" dirty="0">
                          <a:solidFill>
                            <a:srgbClr val="000000"/>
                          </a:solidFill>
                          <a:effectLst/>
                          <a:latin typeface="Calibri" panose="020F0502020204030204" pitchFamily="34" charset="0"/>
                        </a:rPr>
                        <a:t>*</a:t>
                      </a:r>
                      <a:endParaRPr lang="en-SE" sz="1600" b="0" i="0" u="none" strike="noStrike">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SE" sz="1600" b="0" i="0" u="none" strike="noStrike">
                          <a:solidFill>
                            <a:srgbClr val="000000"/>
                          </a:solidFill>
                          <a:effectLst/>
                          <a:latin typeface="Calibri" panose="020F0502020204030204" pitchFamily="34" charset="0"/>
                        </a:rPr>
                        <a:t>0.3691</a:t>
                      </a:r>
                      <a:r>
                        <a:rPr lang="tr-TR" sz="1600" b="0" i="0" u="none" strike="noStrike" dirty="0">
                          <a:solidFill>
                            <a:srgbClr val="000000"/>
                          </a:solidFill>
                          <a:effectLst/>
                          <a:latin typeface="Calibri" panose="020F0502020204030204" pitchFamily="34" charset="0"/>
                        </a:rPr>
                        <a:t>*</a:t>
                      </a:r>
                      <a:endParaRPr lang="en-SE" sz="16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TR" sz="1700" b="0" i="0" u="none" strike="noStrike" dirty="0">
                          <a:effectLst/>
                          <a:latin typeface="Calibri" panose="020F0502020204030204" pitchFamily="34" charset="0"/>
                        </a:rPr>
                        <a:t>1</a:t>
                      </a: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053480"/>
                  </a:ext>
                </a:extLst>
              </a:tr>
            </a:tbl>
          </a:graphicData>
        </a:graphic>
      </p:graphicFrame>
      <p:sp>
        <p:nvSpPr>
          <p:cNvPr id="3" name="TextBox 2">
            <a:extLst>
              <a:ext uri="{FF2B5EF4-FFF2-40B4-BE49-F238E27FC236}">
                <a16:creationId xmlns:a16="http://schemas.microsoft.com/office/drawing/2014/main" id="{3250E80A-5254-8F15-23AF-588F9351F6F3}"/>
              </a:ext>
            </a:extLst>
          </p:cNvPr>
          <p:cNvSpPr txBox="1"/>
          <p:nvPr/>
        </p:nvSpPr>
        <p:spPr>
          <a:xfrm>
            <a:off x="1403131" y="5959366"/>
            <a:ext cx="998991" cy="369332"/>
          </a:xfrm>
          <a:prstGeom prst="rect">
            <a:avLst/>
          </a:prstGeom>
          <a:noFill/>
        </p:spPr>
        <p:txBody>
          <a:bodyPr wrap="none" rtlCol="0">
            <a:spAutoFit/>
          </a:bodyPr>
          <a:lstStyle/>
          <a:p>
            <a:r>
              <a:rPr lang="en-US" sz="1800" b="0" i="0" u="none" strike="noStrike" dirty="0">
                <a:effectLst/>
                <a:latin typeface="Calibri" panose="020F0502020204030204" pitchFamily="34" charset="0"/>
              </a:rPr>
              <a:t>* p&lt;0.01</a:t>
            </a:r>
            <a:endParaRPr lang="en-TR" dirty="0"/>
          </a:p>
        </p:txBody>
      </p:sp>
      <p:pic>
        <p:nvPicPr>
          <p:cNvPr id="10" name="Graphic 4">
            <a:extLst>
              <a:ext uri="{FF2B5EF4-FFF2-40B4-BE49-F238E27FC236}">
                <a16:creationId xmlns:a16="http://schemas.microsoft.com/office/drawing/2014/main" id="{0083714C-EB53-4ED9-BB57-1372E33C88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295" y="91800"/>
            <a:ext cx="1981200" cy="428625"/>
          </a:xfrm>
          <a:prstGeom prst="rect">
            <a:avLst/>
          </a:prstGeom>
        </p:spPr>
      </p:pic>
    </p:spTree>
    <p:extLst>
      <p:ext uri="{BB962C8B-B14F-4D97-AF65-F5344CB8AC3E}">
        <p14:creationId xmlns:p14="http://schemas.microsoft.com/office/powerpoint/2010/main" val="2073883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D92A4-00B6-4B9F-A6A6-714D76C15F24}"/>
              </a:ext>
            </a:extLst>
          </p:cNvPr>
          <p:cNvSpPr>
            <a:spLocks noGrp="1"/>
          </p:cNvSpPr>
          <p:nvPr>
            <p:ph type="title"/>
          </p:nvPr>
        </p:nvSpPr>
        <p:spPr/>
        <p:txBody>
          <a:bodyPr/>
          <a:lstStyle/>
          <a:p>
            <a:r>
              <a:rPr lang="en-GB" dirty="0"/>
              <a:t>Rank table – </a:t>
            </a:r>
            <a:br>
              <a:rPr lang="en-GB" dirty="0"/>
            </a:br>
            <a:r>
              <a:rPr lang="en-GB" dirty="0"/>
              <a:t>top 16 regions (Growing over time)</a:t>
            </a:r>
          </a:p>
        </p:txBody>
      </p:sp>
      <p:graphicFrame>
        <p:nvGraphicFramePr>
          <p:cNvPr id="4" name="Content Placeholder 3">
            <a:extLst>
              <a:ext uri="{FF2B5EF4-FFF2-40B4-BE49-F238E27FC236}">
                <a16:creationId xmlns:a16="http://schemas.microsoft.com/office/drawing/2014/main" id="{8ECFCAFD-3B22-4D16-A1D3-769910E22B92}"/>
              </a:ext>
            </a:extLst>
          </p:cNvPr>
          <p:cNvGraphicFramePr>
            <a:graphicFrameLocks noGrp="1"/>
          </p:cNvGraphicFramePr>
          <p:nvPr>
            <p:ph idx="1"/>
          </p:nvPr>
        </p:nvGraphicFramePr>
        <p:xfrm>
          <a:off x="1391699" y="1882588"/>
          <a:ext cx="9408602" cy="4034117"/>
        </p:xfrm>
        <a:graphic>
          <a:graphicData uri="http://schemas.openxmlformats.org/drawingml/2006/table">
            <a:tbl>
              <a:tblPr>
                <a:tableStyleId>{5C22544A-7EE6-4342-B048-85BDC9FD1C3A}</a:tableStyleId>
              </a:tblPr>
              <a:tblGrid>
                <a:gridCol w="1035495">
                  <a:extLst>
                    <a:ext uri="{9D8B030D-6E8A-4147-A177-3AD203B41FA5}">
                      <a16:colId xmlns:a16="http://schemas.microsoft.com/office/drawing/2014/main" val="3381109296"/>
                    </a:ext>
                  </a:extLst>
                </a:gridCol>
                <a:gridCol w="2232212">
                  <a:extLst>
                    <a:ext uri="{9D8B030D-6E8A-4147-A177-3AD203B41FA5}">
                      <a16:colId xmlns:a16="http://schemas.microsoft.com/office/drawing/2014/main" val="2412174894"/>
                    </a:ext>
                  </a:extLst>
                </a:gridCol>
                <a:gridCol w="2218765">
                  <a:extLst>
                    <a:ext uri="{9D8B030D-6E8A-4147-A177-3AD203B41FA5}">
                      <a16:colId xmlns:a16="http://schemas.microsoft.com/office/drawing/2014/main" val="2552559306"/>
                    </a:ext>
                  </a:extLst>
                </a:gridCol>
                <a:gridCol w="1815353">
                  <a:extLst>
                    <a:ext uri="{9D8B030D-6E8A-4147-A177-3AD203B41FA5}">
                      <a16:colId xmlns:a16="http://schemas.microsoft.com/office/drawing/2014/main" val="2637811273"/>
                    </a:ext>
                  </a:extLst>
                </a:gridCol>
                <a:gridCol w="2106777">
                  <a:extLst>
                    <a:ext uri="{9D8B030D-6E8A-4147-A177-3AD203B41FA5}">
                      <a16:colId xmlns:a16="http://schemas.microsoft.com/office/drawing/2014/main" val="3342747364"/>
                    </a:ext>
                  </a:extLst>
                </a:gridCol>
              </a:tblGrid>
              <a:tr h="237301">
                <a:tc>
                  <a:txBody>
                    <a:bodyPr/>
                    <a:lstStyle/>
                    <a:p>
                      <a:pPr algn="l" fontAlgn="b"/>
                      <a:r>
                        <a:rPr lang="en-US" sz="1100" b="1" u="none" strike="noStrike" dirty="0">
                          <a:effectLst/>
                        </a:rPr>
                        <a:t>Name of city</a:t>
                      </a:r>
                      <a:endParaRPr lang="en-US" sz="1100" b="1" i="0" u="none" strike="noStrike" dirty="0">
                        <a:solidFill>
                          <a:srgbClr val="000000"/>
                        </a:solidFill>
                        <a:effectLst/>
                        <a:latin typeface="Calibri" panose="020F0502020204030204" pitchFamily="34" charset="0"/>
                      </a:endParaRPr>
                    </a:p>
                  </a:txBody>
                  <a:tcPr marL="6136" marR="6136" marT="3810" marB="0" anchor="b"/>
                </a:tc>
                <a:tc>
                  <a:txBody>
                    <a:bodyPr/>
                    <a:lstStyle/>
                    <a:p>
                      <a:pPr algn="l" fontAlgn="b"/>
                      <a:r>
                        <a:rPr lang="en-US" sz="1100" b="1" u="none" strike="noStrike" dirty="0">
                          <a:effectLst/>
                        </a:rPr>
                        <a:t>Rank population development</a:t>
                      </a:r>
                      <a:endParaRPr lang="en-US" sz="1100" b="1" i="0" u="none" strike="noStrike" dirty="0">
                        <a:solidFill>
                          <a:srgbClr val="000000"/>
                        </a:solidFill>
                        <a:effectLst/>
                        <a:latin typeface="Calibri" panose="020F0502020204030204" pitchFamily="34" charset="0"/>
                      </a:endParaRPr>
                    </a:p>
                  </a:txBody>
                  <a:tcPr marL="6136" marR="6136" marT="3810" marB="0" anchor="b"/>
                </a:tc>
                <a:tc>
                  <a:txBody>
                    <a:bodyPr/>
                    <a:lstStyle/>
                    <a:p>
                      <a:pPr algn="l" fontAlgn="b"/>
                      <a:r>
                        <a:rPr lang="en-US" sz="1100" b="1" u="none" strike="noStrike" dirty="0">
                          <a:effectLst/>
                        </a:rPr>
                        <a:t>Rank log-normal</a:t>
                      </a:r>
                      <a:endParaRPr lang="en-US" sz="1100" b="1" i="0" u="none" strike="noStrike" dirty="0">
                        <a:solidFill>
                          <a:srgbClr val="000000"/>
                        </a:solidFill>
                        <a:effectLst/>
                        <a:latin typeface="Calibri" panose="020F0502020204030204" pitchFamily="34" charset="0"/>
                      </a:endParaRPr>
                    </a:p>
                  </a:txBody>
                  <a:tcPr marL="6136" marR="6136" marT="3810" marB="0" anchor="b"/>
                </a:tc>
                <a:tc>
                  <a:txBody>
                    <a:bodyPr/>
                    <a:lstStyle/>
                    <a:p>
                      <a:pPr algn="l" fontAlgn="b"/>
                      <a:r>
                        <a:rPr lang="en-US" sz="1100" b="1" u="none" strike="noStrike" dirty="0">
                          <a:effectLst/>
                        </a:rPr>
                        <a:t>Rank neg-exponential </a:t>
                      </a:r>
                      <a:endParaRPr lang="en-US" sz="1100" b="1" i="0" u="none" strike="noStrike" dirty="0">
                        <a:solidFill>
                          <a:srgbClr val="000000"/>
                        </a:solidFill>
                        <a:effectLst/>
                        <a:latin typeface="Calibri" panose="020F0502020204030204" pitchFamily="34" charset="0"/>
                      </a:endParaRPr>
                    </a:p>
                  </a:txBody>
                  <a:tcPr marL="6136" marR="6136" marT="3810" marB="0" anchor="b"/>
                </a:tc>
                <a:tc>
                  <a:txBody>
                    <a:bodyPr/>
                    <a:lstStyle/>
                    <a:p>
                      <a:pPr algn="l" fontAlgn="b"/>
                      <a:r>
                        <a:rPr lang="en-US" sz="1100" b="1" u="none" strike="noStrike" dirty="0">
                          <a:effectLst/>
                        </a:rPr>
                        <a:t>Rank IDW</a:t>
                      </a:r>
                      <a:endParaRPr lang="en-US" sz="1100" b="1" i="0" u="none" strike="noStrike" dirty="0">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3518509270"/>
                  </a:ext>
                </a:extLst>
              </a:tr>
              <a:tr h="237301">
                <a:tc>
                  <a:txBody>
                    <a:bodyPr/>
                    <a:lstStyle/>
                    <a:p>
                      <a:pPr algn="l" fontAlgn="b"/>
                      <a:r>
                        <a:rPr lang="en-US" sz="1100" u="none" strike="noStrike" dirty="0">
                          <a:effectLst/>
                        </a:rPr>
                        <a:t>Pristina</a:t>
                      </a:r>
                      <a:endParaRPr lang="en-US"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dirty="0">
                          <a:effectLst/>
                        </a:rPr>
                        <a:t>1</a:t>
                      </a:r>
                      <a:endParaRPr lang="en-SE"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dirty="0">
                          <a:effectLst/>
                        </a:rPr>
                        <a:t>9</a:t>
                      </a:r>
                      <a:endParaRPr lang="en-SE"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dirty="0">
                          <a:effectLst/>
                        </a:rPr>
                        <a:t>12</a:t>
                      </a:r>
                      <a:endParaRPr lang="en-SE"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10</a:t>
                      </a:r>
                      <a:endParaRPr lang="en-SE" sz="1100" b="0" i="0" u="none" strike="noStrike">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1760925398"/>
                  </a:ext>
                </a:extLst>
              </a:tr>
              <a:tr h="237301">
                <a:tc>
                  <a:txBody>
                    <a:bodyPr/>
                    <a:lstStyle/>
                    <a:p>
                      <a:pPr algn="l" fontAlgn="b"/>
                      <a:r>
                        <a:rPr lang="en-US" sz="1100" u="none" strike="noStrike" dirty="0">
                          <a:effectLst/>
                        </a:rPr>
                        <a:t>Podgorica</a:t>
                      </a:r>
                      <a:endParaRPr lang="en-US"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dirty="0">
                          <a:effectLst/>
                        </a:rPr>
                        <a:t>2</a:t>
                      </a:r>
                      <a:endParaRPr lang="en-SE"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10</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11</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9</a:t>
                      </a:r>
                      <a:endParaRPr lang="en-SE" sz="1100" b="0" i="0" u="none" strike="noStrike">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3868525503"/>
                  </a:ext>
                </a:extLst>
              </a:tr>
              <a:tr h="237301">
                <a:tc>
                  <a:txBody>
                    <a:bodyPr/>
                    <a:lstStyle/>
                    <a:p>
                      <a:pPr algn="l" fontAlgn="b"/>
                      <a:r>
                        <a:rPr lang="en-US" sz="1100" u="none" strike="noStrike" dirty="0">
                          <a:effectLst/>
                        </a:rPr>
                        <a:t>Durres</a:t>
                      </a:r>
                      <a:endParaRPr lang="en-US"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dirty="0">
                          <a:effectLst/>
                        </a:rPr>
                        <a:t>3</a:t>
                      </a:r>
                      <a:endParaRPr lang="en-SE"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5</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7</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4</a:t>
                      </a:r>
                      <a:endParaRPr lang="en-SE" sz="1100" b="0" i="0" u="none" strike="noStrike">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812016882"/>
                  </a:ext>
                </a:extLst>
              </a:tr>
              <a:tr h="237301">
                <a:tc>
                  <a:txBody>
                    <a:bodyPr/>
                    <a:lstStyle/>
                    <a:p>
                      <a:pPr algn="l" fontAlgn="b"/>
                      <a:r>
                        <a:rPr lang="en-US" sz="1100" u="none" strike="noStrike" dirty="0">
                          <a:effectLst/>
                        </a:rPr>
                        <a:t>Novi Sad</a:t>
                      </a:r>
                      <a:endParaRPr lang="en-US"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dirty="0">
                          <a:effectLst/>
                        </a:rPr>
                        <a:t>4</a:t>
                      </a:r>
                      <a:endParaRPr lang="en-SE"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3</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3</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3</a:t>
                      </a:r>
                      <a:endParaRPr lang="en-SE" sz="1100" b="0" i="0" u="none" strike="noStrike">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2311817480"/>
                  </a:ext>
                </a:extLst>
              </a:tr>
              <a:tr h="237301">
                <a:tc>
                  <a:txBody>
                    <a:bodyPr/>
                    <a:lstStyle/>
                    <a:p>
                      <a:pPr algn="l" fontAlgn="b"/>
                      <a:r>
                        <a:rPr lang="en-US" sz="1100" u="none" strike="noStrike" dirty="0">
                          <a:effectLst/>
                        </a:rPr>
                        <a:t>Bijeljina</a:t>
                      </a:r>
                      <a:endParaRPr lang="en-US"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dirty="0">
                          <a:effectLst/>
                        </a:rPr>
                        <a:t>5</a:t>
                      </a:r>
                      <a:endParaRPr lang="en-SE"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dirty="0">
                          <a:effectLst/>
                        </a:rPr>
                        <a:t>23</a:t>
                      </a:r>
                      <a:endParaRPr lang="en-SE"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dirty="0">
                          <a:effectLst/>
                        </a:rPr>
                        <a:t>22</a:t>
                      </a:r>
                      <a:endParaRPr lang="en-SE"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dirty="0">
                          <a:effectLst/>
                        </a:rPr>
                        <a:t>24</a:t>
                      </a:r>
                      <a:endParaRPr lang="en-SE" sz="1100" b="0" i="0" u="none" strike="noStrike" dirty="0">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3266812544"/>
                  </a:ext>
                </a:extLst>
              </a:tr>
              <a:tr h="237301">
                <a:tc>
                  <a:txBody>
                    <a:bodyPr/>
                    <a:lstStyle/>
                    <a:p>
                      <a:pPr algn="l" fontAlgn="b"/>
                      <a:r>
                        <a:rPr lang="en-US" sz="1100" u="none" strike="noStrike" dirty="0">
                          <a:effectLst/>
                        </a:rPr>
                        <a:t>Novi </a:t>
                      </a:r>
                      <a:r>
                        <a:rPr lang="en-US" sz="1100" u="none" strike="noStrike" dirty="0" err="1">
                          <a:effectLst/>
                        </a:rPr>
                        <a:t>Pazar</a:t>
                      </a:r>
                      <a:endParaRPr lang="en-US"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6</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36</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37</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dirty="0">
                          <a:effectLst/>
                        </a:rPr>
                        <a:t>33</a:t>
                      </a:r>
                      <a:endParaRPr lang="en-SE" sz="1100" b="0" i="0" u="none" strike="noStrike" dirty="0">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1047016741"/>
                  </a:ext>
                </a:extLst>
              </a:tr>
              <a:tr h="237301">
                <a:tc>
                  <a:txBody>
                    <a:bodyPr/>
                    <a:lstStyle/>
                    <a:p>
                      <a:pPr algn="l" fontAlgn="b"/>
                      <a:r>
                        <a:rPr lang="en-US" sz="1100" u="none" strike="noStrike" dirty="0" err="1">
                          <a:effectLst/>
                        </a:rPr>
                        <a:t>Ljubliana</a:t>
                      </a:r>
                      <a:endParaRPr lang="en-US"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7</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6</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5</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dirty="0">
                          <a:effectLst/>
                        </a:rPr>
                        <a:t>6</a:t>
                      </a:r>
                      <a:endParaRPr lang="en-SE" sz="1100" b="0" i="0" u="none" strike="noStrike" dirty="0">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676064825"/>
                  </a:ext>
                </a:extLst>
              </a:tr>
              <a:tr h="237301">
                <a:tc>
                  <a:txBody>
                    <a:bodyPr/>
                    <a:lstStyle/>
                    <a:p>
                      <a:pPr algn="l" fontAlgn="b"/>
                      <a:r>
                        <a:rPr lang="en-US" sz="1100" u="none" strike="noStrike" dirty="0">
                          <a:effectLst/>
                        </a:rPr>
                        <a:t>Skopje</a:t>
                      </a:r>
                      <a:endParaRPr lang="en-US"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8</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4</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4</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dirty="0">
                          <a:effectLst/>
                        </a:rPr>
                        <a:t>5</a:t>
                      </a:r>
                      <a:endParaRPr lang="en-SE" sz="1100" b="0" i="0" u="none" strike="noStrike" dirty="0">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3828764421"/>
                  </a:ext>
                </a:extLst>
              </a:tr>
              <a:tr h="237301">
                <a:tc>
                  <a:txBody>
                    <a:bodyPr/>
                    <a:lstStyle/>
                    <a:p>
                      <a:pPr algn="l" fontAlgn="b"/>
                      <a:r>
                        <a:rPr lang="en-US" sz="1100" u="none" strike="noStrike" dirty="0">
                          <a:effectLst/>
                        </a:rPr>
                        <a:t>Belgrade</a:t>
                      </a:r>
                      <a:endParaRPr lang="en-US"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9</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2</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2</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dirty="0">
                          <a:effectLst/>
                        </a:rPr>
                        <a:t>2</a:t>
                      </a:r>
                      <a:endParaRPr lang="en-SE" sz="1100" b="0" i="0" u="none" strike="noStrike" dirty="0">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1672862877"/>
                  </a:ext>
                </a:extLst>
              </a:tr>
              <a:tr h="237301">
                <a:tc>
                  <a:txBody>
                    <a:bodyPr/>
                    <a:lstStyle/>
                    <a:p>
                      <a:pPr algn="l" fontAlgn="b"/>
                      <a:r>
                        <a:rPr lang="en-US" sz="1100" u="none" strike="noStrike" dirty="0">
                          <a:effectLst/>
                        </a:rPr>
                        <a:t>Kranj</a:t>
                      </a:r>
                      <a:endParaRPr lang="en-US"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10</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63</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65</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dirty="0">
                          <a:effectLst/>
                        </a:rPr>
                        <a:t>63</a:t>
                      </a:r>
                      <a:endParaRPr lang="en-SE" sz="1100" b="0" i="0" u="none" strike="noStrike" dirty="0">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2543782777"/>
                  </a:ext>
                </a:extLst>
              </a:tr>
              <a:tr h="237301">
                <a:tc>
                  <a:txBody>
                    <a:bodyPr/>
                    <a:lstStyle/>
                    <a:p>
                      <a:pPr algn="l" fontAlgn="b"/>
                      <a:r>
                        <a:rPr lang="en-US" sz="1100" u="none" strike="noStrike" dirty="0">
                          <a:effectLst/>
                        </a:rPr>
                        <a:t>Vlore</a:t>
                      </a:r>
                      <a:endParaRPr lang="en-US"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11</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39</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52</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dirty="0">
                          <a:effectLst/>
                        </a:rPr>
                        <a:t>37</a:t>
                      </a:r>
                      <a:endParaRPr lang="en-SE" sz="1100" b="0" i="0" u="none" strike="noStrike" dirty="0">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2922057348"/>
                  </a:ext>
                </a:extLst>
              </a:tr>
              <a:tr h="237301">
                <a:tc>
                  <a:txBody>
                    <a:bodyPr/>
                    <a:lstStyle/>
                    <a:p>
                      <a:pPr algn="l" fontAlgn="b"/>
                      <a:r>
                        <a:rPr lang="en-US" sz="1100" u="none" strike="noStrike" dirty="0">
                          <a:effectLst/>
                        </a:rPr>
                        <a:t>Maribor</a:t>
                      </a:r>
                      <a:endParaRPr lang="en-US"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12</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13</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8</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dirty="0">
                          <a:effectLst/>
                        </a:rPr>
                        <a:t>12</a:t>
                      </a:r>
                      <a:endParaRPr lang="en-SE" sz="1100" b="0" i="0" u="none" strike="noStrike" dirty="0">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2242953040"/>
                  </a:ext>
                </a:extLst>
              </a:tr>
              <a:tr h="237301">
                <a:tc>
                  <a:txBody>
                    <a:bodyPr/>
                    <a:lstStyle/>
                    <a:p>
                      <a:pPr algn="l" fontAlgn="b"/>
                      <a:r>
                        <a:rPr lang="en-US" sz="1100" u="none" strike="noStrike" dirty="0">
                          <a:effectLst/>
                        </a:rPr>
                        <a:t>Tirana</a:t>
                      </a:r>
                      <a:endParaRPr lang="en-US"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13</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1</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1</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dirty="0">
                          <a:effectLst/>
                        </a:rPr>
                        <a:t>1</a:t>
                      </a:r>
                      <a:endParaRPr lang="en-SE" sz="1100" b="0" i="0" u="none" strike="noStrike" dirty="0">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1031811788"/>
                  </a:ext>
                </a:extLst>
              </a:tr>
              <a:tr h="237301">
                <a:tc>
                  <a:txBody>
                    <a:bodyPr/>
                    <a:lstStyle/>
                    <a:p>
                      <a:pPr algn="l" fontAlgn="b"/>
                      <a:r>
                        <a:rPr lang="en-US" sz="1100" u="none" strike="noStrike" dirty="0" err="1">
                          <a:effectLst/>
                        </a:rPr>
                        <a:t>Ferizaj</a:t>
                      </a:r>
                      <a:endParaRPr lang="en-US"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14</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42</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40</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dirty="0">
                          <a:effectLst/>
                        </a:rPr>
                        <a:t>45</a:t>
                      </a:r>
                      <a:endParaRPr lang="en-SE" sz="1100" b="0" i="0" u="none" strike="noStrike" dirty="0">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3779452044"/>
                  </a:ext>
                </a:extLst>
              </a:tr>
              <a:tr h="237301">
                <a:tc>
                  <a:txBody>
                    <a:bodyPr/>
                    <a:lstStyle/>
                    <a:p>
                      <a:pPr algn="l" fontAlgn="b"/>
                      <a:r>
                        <a:rPr lang="en-US" sz="1100" u="none" strike="noStrike" dirty="0" err="1">
                          <a:effectLst/>
                        </a:rPr>
                        <a:t>Celje</a:t>
                      </a:r>
                      <a:endParaRPr lang="en-US"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15</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32</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a:effectLst/>
                        </a:rPr>
                        <a:t>32</a:t>
                      </a:r>
                      <a:endParaRPr lang="en-SE" sz="1100" b="0" i="0" u="none" strike="noStrike">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dirty="0">
                          <a:effectLst/>
                        </a:rPr>
                        <a:t>36</a:t>
                      </a:r>
                      <a:endParaRPr lang="en-SE" sz="1100" b="0" i="0" u="none" strike="noStrike" dirty="0">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296235428"/>
                  </a:ext>
                </a:extLst>
              </a:tr>
              <a:tr h="237301">
                <a:tc>
                  <a:txBody>
                    <a:bodyPr/>
                    <a:lstStyle/>
                    <a:p>
                      <a:pPr algn="l" fontAlgn="b"/>
                      <a:r>
                        <a:rPr lang="en-US" sz="1100" u="none" strike="noStrike" dirty="0">
                          <a:effectLst/>
                        </a:rPr>
                        <a:t>Nis</a:t>
                      </a:r>
                      <a:endParaRPr lang="en-US"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dirty="0">
                          <a:effectLst/>
                        </a:rPr>
                        <a:t>16</a:t>
                      </a:r>
                      <a:endParaRPr lang="en-SE"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dirty="0">
                          <a:effectLst/>
                        </a:rPr>
                        <a:t>8</a:t>
                      </a:r>
                      <a:endParaRPr lang="en-SE"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dirty="0">
                          <a:effectLst/>
                        </a:rPr>
                        <a:t>9</a:t>
                      </a:r>
                      <a:endParaRPr lang="en-SE" sz="1100" b="0" i="0" u="none" strike="noStrike" dirty="0">
                        <a:solidFill>
                          <a:srgbClr val="000000"/>
                        </a:solidFill>
                        <a:effectLst/>
                        <a:latin typeface="Calibri" panose="020F0502020204030204" pitchFamily="34" charset="0"/>
                      </a:endParaRPr>
                    </a:p>
                  </a:txBody>
                  <a:tcPr marL="6136" marR="6136" marT="3810" marB="0" anchor="b"/>
                </a:tc>
                <a:tc>
                  <a:txBody>
                    <a:bodyPr/>
                    <a:lstStyle/>
                    <a:p>
                      <a:pPr algn="r" fontAlgn="b"/>
                      <a:r>
                        <a:rPr lang="en-SE" sz="1100" u="none" strike="noStrike" dirty="0">
                          <a:effectLst/>
                        </a:rPr>
                        <a:t>7</a:t>
                      </a:r>
                      <a:endParaRPr lang="en-SE" sz="1100" b="0" i="0" u="none" strike="noStrike" dirty="0">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815482608"/>
                  </a:ext>
                </a:extLst>
              </a:tr>
            </a:tbl>
          </a:graphicData>
        </a:graphic>
      </p:graphicFrame>
      <p:pic>
        <p:nvPicPr>
          <p:cNvPr id="5" name="Graphic 4">
            <a:extLst>
              <a:ext uri="{FF2B5EF4-FFF2-40B4-BE49-F238E27FC236}">
                <a16:creationId xmlns:a16="http://schemas.microsoft.com/office/drawing/2014/main" id="{A0A02C81-A831-4579-8192-7643D76B2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7295" y="91800"/>
            <a:ext cx="1981200" cy="428625"/>
          </a:xfrm>
          <a:prstGeom prst="rect">
            <a:avLst/>
          </a:prstGeom>
        </p:spPr>
      </p:pic>
    </p:spTree>
    <p:extLst>
      <p:ext uri="{BB962C8B-B14F-4D97-AF65-F5344CB8AC3E}">
        <p14:creationId xmlns:p14="http://schemas.microsoft.com/office/powerpoint/2010/main" val="1258215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BC6A-2569-0BFC-0ED8-6F1126F6D533}"/>
              </a:ext>
            </a:extLst>
          </p:cNvPr>
          <p:cNvSpPr>
            <a:spLocks noGrp="1"/>
          </p:cNvSpPr>
          <p:nvPr>
            <p:ph type="title"/>
          </p:nvPr>
        </p:nvSpPr>
        <p:spPr/>
        <p:txBody>
          <a:bodyPr/>
          <a:lstStyle/>
          <a:p>
            <a:r>
              <a:rPr lang="en-US" dirty="0"/>
              <a:t>Motivation and research idea #1</a:t>
            </a:r>
            <a:endParaRPr lang="en-TR" dirty="0"/>
          </a:p>
        </p:txBody>
      </p:sp>
      <p:sp>
        <p:nvSpPr>
          <p:cNvPr id="3" name="Content Placeholder 2">
            <a:extLst>
              <a:ext uri="{FF2B5EF4-FFF2-40B4-BE49-F238E27FC236}">
                <a16:creationId xmlns:a16="http://schemas.microsoft.com/office/drawing/2014/main" id="{932B8832-D83F-FC79-CE8D-987227979AC5}"/>
              </a:ext>
            </a:extLst>
          </p:cNvPr>
          <p:cNvSpPr>
            <a:spLocks noGrp="1"/>
          </p:cNvSpPr>
          <p:nvPr>
            <p:ph idx="1"/>
          </p:nvPr>
        </p:nvSpPr>
        <p:spPr/>
        <p:txBody>
          <a:bodyPr>
            <a:normAutofit/>
          </a:bodyPr>
          <a:lstStyle/>
          <a:p>
            <a:r>
              <a:rPr lang="en-US" dirty="0"/>
              <a:t>Economic resilience is usually measured either as the ability to withstand a shock (engineering resilience) or the effects of a shock after the triggering event. </a:t>
            </a:r>
          </a:p>
          <a:p>
            <a:r>
              <a:rPr lang="en-US" dirty="0"/>
              <a:t>It has been shown that regional variation in resilience is related to network connectivity and accessibility since the effects of a shock either can be propagated or reduced.</a:t>
            </a:r>
          </a:p>
          <a:p>
            <a:r>
              <a:rPr lang="en-US" dirty="0"/>
              <a:t>In most cases economic resilience is measured on national scale since harmonizing data is available over time and in regions.</a:t>
            </a:r>
          </a:p>
          <a:p>
            <a:r>
              <a:rPr lang="en-US" dirty="0"/>
              <a:t>We are testing a novel approach to facilitate the study of resilience and networks in international contexts also where data is scarce</a:t>
            </a:r>
            <a:endParaRPr lang="en-TR" dirty="0"/>
          </a:p>
        </p:txBody>
      </p:sp>
      <p:pic>
        <p:nvPicPr>
          <p:cNvPr id="5" name="Graphic 4">
            <a:extLst>
              <a:ext uri="{FF2B5EF4-FFF2-40B4-BE49-F238E27FC236}">
                <a16:creationId xmlns:a16="http://schemas.microsoft.com/office/drawing/2014/main" id="{E0A728F7-A32C-4E1A-BC1A-546F083EA0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950" y="403527"/>
            <a:ext cx="1981200" cy="428625"/>
          </a:xfrm>
          <a:prstGeom prst="rect">
            <a:avLst/>
          </a:prstGeom>
        </p:spPr>
      </p:pic>
    </p:spTree>
    <p:extLst>
      <p:ext uri="{BB962C8B-B14F-4D97-AF65-F5344CB8AC3E}">
        <p14:creationId xmlns:p14="http://schemas.microsoft.com/office/powerpoint/2010/main" val="1495127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D92A4-00B6-4B9F-A6A6-714D76C15F24}"/>
              </a:ext>
            </a:extLst>
          </p:cNvPr>
          <p:cNvSpPr>
            <a:spLocks noGrp="1"/>
          </p:cNvSpPr>
          <p:nvPr>
            <p:ph type="title"/>
          </p:nvPr>
        </p:nvSpPr>
        <p:spPr/>
        <p:txBody>
          <a:bodyPr>
            <a:normAutofit/>
          </a:bodyPr>
          <a:lstStyle/>
          <a:p>
            <a:r>
              <a:rPr lang="en-GB" dirty="0"/>
              <a:t>Rank table – </a:t>
            </a:r>
            <a:br>
              <a:rPr lang="en-GB" dirty="0"/>
            </a:br>
            <a:r>
              <a:rPr lang="en-GB" dirty="0"/>
              <a:t>lower 16 regions (loosing population)</a:t>
            </a:r>
          </a:p>
        </p:txBody>
      </p:sp>
      <p:graphicFrame>
        <p:nvGraphicFramePr>
          <p:cNvPr id="4" name="Content Placeholder 3">
            <a:extLst>
              <a:ext uri="{FF2B5EF4-FFF2-40B4-BE49-F238E27FC236}">
                <a16:creationId xmlns:a16="http://schemas.microsoft.com/office/drawing/2014/main" id="{8ECFCAFD-3B22-4D16-A1D3-769910E22B92}"/>
              </a:ext>
            </a:extLst>
          </p:cNvPr>
          <p:cNvGraphicFramePr>
            <a:graphicFrameLocks noGrp="1"/>
          </p:cNvGraphicFramePr>
          <p:nvPr>
            <p:ph idx="1"/>
          </p:nvPr>
        </p:nvGraphicFramePr>
        <p:xfrm>
          <a:off x="1391699" y="1882588"/>
          <a:ext cx="9408602" cy="4034117"/>
        </p:xfrm>
        <a:graphic>
          <a:graphicData uri="http://schemas.openxmlformats.org/drawingml/2006/table">
            <a:tbl>
              <a:tblPr>
                <a:tableStyleId>{5C22544A-7EE6-4342-B048-85BDC9FD1C3A}</a:tableStyleId>
              </a:tblPr>
              <a:tblGrid>
                <a:gridCol w="1035495">
                  <a:extLst>
                    <a:ext uri="{9D8B030D-6E8A-4147-A177-3AD203B41FA5}">
                      <a16:colId xmlns:a16="http://schemas.microsoft.com/office/drawing/2014/main" val="3381109296"/>
                    </a:ext>
                  </a:extLst>
                </a:gridCol>
                <a:gridCol w="2232212">
                  <a:extLst>
                    <a:ext uri="{9D8B030D-6E8A-4147-A177-3AD203B41FA5}">
                      <a16:colId xmlns:a16="http://schemas.microsoft.com/office/drawing/2014/main" val="2412174894"/>
                    </a:ext>
                  </a:extLst>
                </a:gridCol>
                <a:gridCol w="2218765">
                  <a:extLst>
                    <a:ext uri="{9D8B030D-6E8A-4147-A177-3AD203B41FA5}">
                      <a16:colId xmlns:a16="http://schemas.microsoft.com/office/drawing/2014/main" val="2552559306"/>
                    </a:ext>
                  </a:extLst>
                </a:gridCol>
                <a:gridCol w="1815353">
                  <a:extLst>
                    <a:ext uri="{9D8B030D-6E8A-4147-A177-3AD203B41FA5}">
                      <a16:colId xmlns:a16="http://schemas.microsoft.com/office/drawing/2014/main" val="2637811273"/>
                    </a:ext>
                  </a:extLst>
                </a:gridCol>
                <a:gridCol w="2106777">
                  <a:extLst>
                    <a:ext uri="{9D8B030D-6E8A-4147-A177-3AD203B41FA5}">
                      <a16:colId xmlns:a16="http://schemas.microsoft.com/office/drawing/2014/main" val="3342747364"/>
                    </a:ext>
                  </a:extLst>
                </a:gridCol>
              </a:tblGrid>
              <a:tr h="237301">
                <a:tc>
                  <a:txBody>
                    <a:bodyPr/>
                    <a:lstStyle/>
                    <a:p>
                      <a:pPr algn="l" fontAlgn="b"/>
                      <a:r>
                        <a:rPr lang="en-US" sz="1100" b="1" u="none" strike="noStrike" dirty="0">
                          <a:effectLst/>
                        </a:rPr>
                        <a:t>Name of city</a:t>
                      </a:r>
                      <a:endParaRPr lang="en-US" sz="1100" b="1" i="0" u="none" strike="noStrike" dirty="0">
                        <a:solidFill>
                          <a:srgbClr val="000000"/>
                        </a:solidFill>
                        <a:effectLst/>
                        <a:latin typeface="Calibri" panose="020F0502020204030204" pitchFamily="34" charset="0"/>
                      </a:endParaRPr>
                    </a:p>
                  </a:txBody>
                  <a:tcPr marL="6136" marR="6136" marT="3810" marB="0" anchor="b"/>
                </a:tc>
                <a:tc>
                  <a:txBody>
                    <a:bodyPr/>
                    <a:lstStyle/>
                    <a:p>
                      <a:pPr algn="l" fontAlgn="b"/>
                      <a:r>
                        <a:rPr lang="en-US" sz="1100" b="1" u="none" strike="noStrike" dirty="0">
                          <a:effectLst/>
                        </a:rPr>
                        <a:t>Rank population development</a:t>
                      </a:r>
                      <a:endParaRPr lang="en-US" sz="1100" b="1" i="0" u="none" strike="noStrike" dirty="0">
                        <a:solidFill>
                          <a:srgbClr val="000000"/>
                        </a:solidFill>
                        <a:effectLst/>
                        <a:latin typeface="Calibri" panose="020F0502020204030204" pitchFamily="34" charset="0"/>
                      </a:endParaRPr>
                    </a:p>
                  </a:txBody>
                  <a:tcPr marL="6136" marR="6136" marT="3810" marB="0" anchor="b"/>
                </a:tc>
                <a:tc>
                  <a:txBody>
                    <a:bodyPr/>
                    <a:lstStyle/>
                    <a:p>
                      <a:pPr algn="l" fontAlgn="b"/>
                      <a:r>
                        <a:rPr lang="en-US" sz="1100" b="1" u="none" strike="noStrike" dirty="0">
                          <a:effectLst/>
                        </a:rPr>
                        <a:t>Rank log-normal</a:t>
                      </a:r>
                      <a:endParaRPr lang="en-US" sz="1100" b="1" i="0" u="none" strike="noStrike" dirty="0">
                        <a:solidFill>
                          <a:srgbClr val="000000"/>
                        </a:solidFill>
                        <a:effectLst/>
                        <a:latin typeface="Calibri" panose="020F0502020204030204" pitchFamily="34" charset="0"/>
                      </a:endParaRPr>
                    </a:p>
                  </a:txBody>
                  <a:tcPr marL="6136" marR="6136" marT="3810" marB="0" anchor="b"/>
                </a:tc>
                <a:tc>
                  <a:txBody>
                    <a:bodyPr/>
                    <a:lstStyle/>
                    <a:p>
                      <a:pPr algn="l" fontAlgn="b"/>
                      <a:r>
                        <a:rPr lang="en-US" sz="1100" b="1" u="none" strike="noStrike" dirty="0">
                          <a:effectLst/>
                        </a:rPr>
                        <a:t>Rank neg-exponential </a:t>
                      </a:r>
                      <a:endParaRPr lang="en-US" sz="1100" b="1" i="0" u="none" strike="noStrike" dirty="0">
                        <a:solidFill>
                          <a:srgbClr val="000000"/>
                        </a:solidFill>
                        <a:effectLst/>
                        <a:latin typeface="Calibri" panose="020F0502020204030204" pitchFamily="34" charset="0"/>
                      </a:endParaRPr>
                    </a:p>
                  </a:txBody>
                  <a:tcPr marL="6136" marR="6136" marT="3810" marB="0" anchor="b"/>
                </a:tc>
                <a:tc>
                  <a:txBody>
                    <a:bodyPr/>
                    <a:lstStyle/>
                    <a:p>
                      <a:pPr algn="l" fontAlgn="b"/>
                      <a:r>
                        <a:rPr lang="en-US" sz="1100" b="1" u="none" strike="noStrike" dirty="0">
                          <a:effectLst/>
                        </a:rPr>
                        <a:t>Rank IDW</a:t>
                      </a:r>
                      <a:endParaRPr lang="en-US" sz="1100" b="1" i="0" u="none" strike="noStrike" dirty="0">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3518509270"/>
                  </a:ext>
                </a:extLst>
              </a:tr>
              <a:tr h="237301">
                <a:tc>
                  <a:txBody>
                    <a:bodyPr/>
                    <a:lstStyle/>
                    <a:p>
                      <a:pPr algn="l" fontAlgn="b"/>
                      <a:r>
                        <a:rPr lang="en-US" sz="1100" b="0" i="0" u="none" strike="noStrike">
                          <a:solidFill>
                            <a:srgbClr val="000000"/>
                          </a:solidFill>
                          <a:effectLst/>
                          <a:latin typeface="Calibri" panose="020F0502020204030204" pitchFamily="34" charset="0"/>
                        </a:rPr>
                        <a:t>Shtip</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50</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54</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50</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50</a:t>
                      </a:r>
                    </a:p>
                  </a:txBody>
                  <a:tcPr marL="3810" marR="3810" marT="3810" marB="0" anchor="b"/>
                </a:tc>
                <a:extLst>
                  <a:ext uri="{0D108BD9-81ED-4DB2-BD59-A6C34878D82A}">
                    <a16:rowId xmlns:a16="http://schemas.microsoft.com/office/drawing/2014/main" val="1760925398"/>
                  </a:ext>
                </a:extLst>
              </a:tr>
              <a:tr h="237301">
                <a:tc>
                  <a:txBody>
                    <a:bodyPr/>
                    <a:lstStyle/>
                    <a:p>
                      <a:pPr algn="l" fontAlgn="b"/>
                      <a:r>
                        <a:rPr lang="en-US" sz="1100" b="0" i="0" u="none" strike="noStrike">
                          <a:solidFill>
                            <a:srgbClr val="000000"/>
                          </a:solidFill>
                          <a:effectLst/>
                          <a:latin typeface="Calibri" panose="020F0502020204030204" pitchFamily="34" charset="0"/>
                        </a:rPr>
                        <a:t>Kraljevo</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51</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26</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25</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26</a:t>
                      </a:r>
                    </a:p>
                  </a:txBody>
                  <a:tcPr marL="3810" marR="3810" marT="3810" marB="0" anchor="b"/>
                </a:tc>
                <a:extLst>
                  <a:ext uri="{0D108BD9-81ED-4DB2-BD59-A6C34878D82A}">
                    <a16:rowId xmlns:a16="http://schemas.microsoft.com/office/drawing/2014/main" val="3868525503"/>
                  </a:ext>
                </a:extLst>
              </a:tr>
              <a:tr h="237301">
                <a:tc>
                  <a:txBody>
                    <a:bodyPr/>
                    <a:lstStyle/>
                    <a:p>
                      <a:pPr algn="l" fontAlgn="b"/>
                      <a:r>
                        <a:rPr lang="en-US" sz="1100" b="0" i="0" u="none" strike="noStrike">
                          <a:solidFill>
                            <a:srgbClr val="000000"/>
                          </a:solidFill>
                          <a:effectLst/>
                          <a:latin typeface="Calibri" panose="020F0502020204030204" pitchFamily="34" charset="0"/>
                        </a:rPr>
                        <a:t>Subotica</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52</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14</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13</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11</a:t>
                      </a:r>
                    </a:p>
                  </a:txBody>
                  <a:tcPr marL="3810" marR="3810" marT="3810" marB="0" anchor="b"/>
                </a:tc>
                <a:extLst>
                  <a:ext uri="{0D108BD9-81ED-4DB2-BD59-A6C34878D82A}">
                    <a16:rowId xmlns:a16="http://schemas.microsoft.com/office/drawing/2014/main" val="812016882"/>
                  </a:ext>
                </a:extLst>
              </a:tr>
              <a:tr h="237301">
                <a:tc>
                  <a:txBody>
                    <a:bodyPr/>
                    <a:lstStyle/>
                    <a:p>
                      <a:pPr algn="l" fontAlgn="b"/>
                      <a:r>
                        <a:rPr lang="en-US" sz="1100" b="0" i="0" u="none" strike="noStrike">
                          <a:solidFill>
                            <a:srgbClr val="000000"/>
                          </a:solidFill>
                          <a:effectLst/>
                          <a:latin typeface="Calibri" panose="020F0502020204030204" pitchFamily="34" charset="0"/>
                        </a:rPr>
                        <a:t>Leskovac</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53</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33</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35</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31</a:t>
                      </a:r>
                    </a:p>
                  </a:txBody>
                  <a:tcPr marL="3810" marR="3810" marT="3810" marB="0" anchor="b"/>
                </a:tc>
                <a:extLst>
                  <a:ext uri="{0D108BD9-81ED-4DB2-BD59-A6C34878D82A}">
                    <a16:rowId xmlns:a16="http://schemas.microsoft.com/office/drawing/2014/main" val="2311817480"/>
                  </a:ext>
                </a:extLst>
              </a:tr>
              <a:tr h="237301">
                <a:tc>
                  <a:txBody>
                    <a:bodyPr/>
                    <a:lstStyle/>
                    <a:p>
                      <a:pPr algn="l" fontAlgn="b"/>
                      <a:r>
                        <a:rPr lang="en-US" sz="1100" b="0" i="0" u="none" strike="noStrike">
                          <a:solidFill>
                            <a:srgbClr val="000000"/>
                          </a:solidFill>
                          <a:effectLst/>
                          <a:latin typeface="Calibri" panose="020F0502020204030204" pitchFamily="34" charset="0"/>
                        </a:rPr>
                        <a:t>Peja</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54</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55</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54</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56</a:t>
                      </a:r>
                    </a:p>
                  </a:txBody>
                  <a:tcPr marL="3810" marR="3810" marT="3810" marB="0" anchor="b"/>
                </a:tc>
                <a:extLst>
                  <a:ext uri="{0D108BD9-81ED-4DB2-BD59-A6C34878D82A}">
                    <a16:rowId xmlns:a16="http://schemas.microsoft.com/office/drawing/2014/main" val="3266812544"/>
                  </a:ext>
                </a:extLst>
              </a:tr>
              <a:tr h="237301">
                <a:tc>
                  <a:txBody>
                    <a:bodyPr/>
                    <a:lstStyle/>
                    <a:p>
                      <a:pPr algn="l" fontAlgn="b"/>
                      <a:r>
                        <a:rPr lang="en-US" sz="1100" b="0" i="0" u="none" strike="noStrike">
                          <a:solidFill>
                            <a:srgbClr val="000000"/>
                          </a:solidFill>
                          <a:effectLst/>
                          <a:latin typeface="Calibri" panose="020F0502020204030204" pitchFamily="34" charset="0"/>
                        </a:rPr>
                        <a:t>Zrenjanin</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55</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29</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23</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29</a:t>
                      </a:r>
                    </a:p>
                  </a:txBody>
                  <a:tcPr marL="3810" marR="3810" marT="3810" marB="0" anchor="b"/>
                </a:tc>
                <a:extLst>
                  <a:ext uri="{0D108BD9-81ED-4DB2-BD59-A6C34878D82A}">
                    <a16:rowId xmlns:a16="http://schemas.microsoft.com/office/drawing/2014/main" val="1047016741"/>
                  </a:ext>
                </a:extLst>
              </a:tr>
              <a:tr h="237301">
                <a:tc>
                  <a:txBody>
                    <a:bodyPr/>
                    <a:lstStyle/>
                    <a:p>
                      <a:pPr algn="l" fontAlgn="b"/>
                      <a:r>
                        <a:rPr lang="en-US" sz="1100" b="0" i="0" u="none" strike="noStrike">
                          <a:solidFill>
                            <a:srgbClr val="000000"/>
                          </a:solidFill>
                          <a:effectLst/>
                          <a:latin typeface="Calibri" panose="020F0502020204030204" pitchFamily="34" charset="0"/>
                        </a:rPr>
                        <a:t>Slavonski Brod</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56</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21</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19</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25</a:t>
                      </a:r>
                    </a:p>
                  </a:txBody>
                  <a:tcPr marL="3810" marR="3810" marT="3810" marB="0" anchor="b"/>
                </a:tc>
                <a:extLst>
                  <a:ext uri="{0D108BD9-81ED-4DB2-BD59-A6C34878D82A}">
                    <a16:rowId xmlns:a16="http://schemas.microsoft.com/office/drawing/2014/main" val="676064825"/>
                  </a:ext>
                </a:extLst>
              </a:tr>
              <a:tr h="237301">
                <a:tc>
                  <a:txBody>
                    <a:bodyPr/>
                    <a:lstStyle/>
                    <a:p>
                      <a:pPr algn="l" fontAlgn="b"/>
                      <a:r>
                        <a:rPr lang="en-US" sz="1100" b="0" i="0" u="none" strike="noStrike">
                          <a:solidFill>
                            <a:srgbClr val="000000"/>
                          </a:solidFill>
                          <a:effectLst/>
                          <a:latin typeface="Calibri" panose="020F0502020204030204" pitchFamily="34" charset="0"/>
                        </a:rPr>
                        <a:t>Tuzla</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57</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45</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33</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49</a:t>
                      </a:r>
                    </a:p>
                  </a:txBody>
                  <a:tcPr marL="3810" marR="3810" marT="3810" marB="0" anchor="b"/>
                </a:tc>
                <a:extLst>
                  <a:ext uri="{0D108BD9-81ED-4DB2-BD59-A6C34878D82A}">
                    <a16:rowId xmlns:a16="http://schemas.microsoft.com/office/drawing/2014/main" val="3828764421"/>
                  </a:ext>
                </a:extLst>
              </a:tr>
              <a:tr h="237301">
                <a:tc>
                  <a:txBody>
                    <a:bodyPr/>
                    <a:lstStyle/>
                    <a:p>
                      <a:pPr algn="l" fontAlgn="b"/>
                      <a:r>
                        <a:rPr lang="en-US" sz="1100" b="0" i="0" u="none" strike="noStrike">
                          <a:solidFill>
                            <a:srgbClr val="000000"/>
                          </a:solidFill>
                          <a:effectLst/>
                          <a:latin typeface="Calibri" panose="020F0502020204030204" pitchFamily="34" charset="0"/>
                        </a:rPr>
                        <a:t>Rijeka</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58</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17</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18</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17</a:t>
                      </a:r>
                    </a:p>
                  </a:txBody>
                  <a:tcPr marL="3810" marR="3810" marT="3810" marB="0" anchor="b"/>
                </a:tc>
                <a:extLst>
                  <a:ext uri="{0D108BD9-81ED-4DB2-BD59-A6C34878D82A}">
                    <a16:rowId xmlns:a16="http://schemas.microsoft.com/office/drawing/2014/main" val="1672862877"/>
                  </a:ext>
                </a:extLst>
              </a:tr>
              <a:tr h="237301">
                <a:tc>
                  <a:txBody>
                    <a:bodyPr/>
                    <a:lstStyle/>
                    <a:p>
                      <a:pPr algn="l" fontAlgn="b"/>
                      <a:r>
                        <a:rPr lang="en-US" sz="1100" b="0" i="0" u="none" strike="noStrike">
                          <a:solidFill>
                            <a:srgbClr val="000000"/>
                          </a:solidFill>
                          <a:effectLst/>
                          <a:latin typeface="Calibri" panose="020F0502020204030204" pitchFamily="34" charset="0"/>
                        </a:rPr>
                        <a:t>Mostar</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59</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11</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24</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8</a:t>
                      </a:r>
                    </a:p>
                  </a:txBody>
                  <a:tcPr marL="3810" marR="3810" marT="3810" marB="0" anchor="b"/>
                </a:tc>
                <a:extLst>
                  <a:ext uri="{0D108BD9-81ED-4DB2-BD59-A6C34878D82A}">
                    <a16:rowId xmlns:a16="http://schemas.microsoft.com/office/drawing/2014/main" val="2543782777"/>
                  </a:ext>
                </a:extLst>
              </a:tr>
              <a:tr h="237301">
                <a:tc>
                  <a:txBody>
                    <a:bodyPr/>
                    <a:lstStyle/>
                    <a:p>
                      <a:pPr algn="l" fontAlgn="b"/>
                      <a:r>
                        <a:rPr lang="en-US" sz="1100" b="0" i="0" u="none" strike="noStrike">
                          <a:solidFill>
                            <a:srgbClr val="000000"/>
                          </a:solidFill>
                          <a:effectLst/>
                          <a:latin typeface="Calibri" panose="020F0502020204030204" pitchFamily="34" charset="0"/>
                        </a:rPr>
                        <a:t>Gjakova</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60</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64</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64</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64</a:t>
                      </a:r>
                    </a:p>
                  </a:txBody>
                  <a:tcPr marL="3810" marR="3810" marT="3810" marB="0" anchor="b"/>
                </a:tc>
                <a:extLst>
                  <a:ext uri="{0D108BD9-81ED-4DB2-BD59-A6C34878D82A}">
                    <a16:rowId xmlns:a16="http://schemas.microsoft.com/office/drawing/2014/main" val="2922057348"/>
                  </a:ext>
                </a:extLst>
              </a:tr>
              <a:tr h="237301">
                <a:tc>
                  <a:txBody>
                    <a:bodyPr/>
                    <a:lstStyle/>
                    <a:p>
                      <a:pPr algn="l" fontAlgn="b"/>
                      <a:r>
                        <a:rPr lang="en-US" sz="1100" b="0" i="0" u="none" strike="noStrike">
                          <a:solidFill>
                            <a:srgbClr val="000000"/>
                          </a:solidFill>
                          <a:effectLst/>
                          <a:latin typeface="Calibri" panose="020F0502020204030204" pitchFamily="34" charset="0"/>
                        </a:rPr>
                        <a:t>Prizren</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61</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46</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47</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46</a:t>
                      </a:r>
                    </a:p>
                  </a:txBody>
                  <a:tcPr marL="3810" marR="3810" marT="3810" marB="0" anchor="b"/>
                </a:tc>
                <a:extLst>
                  <a:ext uri="{0D108BD9-81ED-4DB2-BD59-A6C34878D82A}">
                    <a16:rowId xmlns:a16="http://schemas.microsoft.com/office/drawing/2014/main" val="2242953040"/>
                  </a:ext>
                </a:extLst>
              </a:tr>
              <a:tr h="237301">
                <a:tc>
                  <a:txBody>
                    <a:bodyPr/>
                    <a:lstStyle/>
                    <a:p>
                      <a:pPr algn="l" fontAlgn="b"/>
                      <a:r>
                        <a:rPr lang="en-US" sz="1100" b="0" i="0" u="none" strike="noStrike">
                          <a:solidFill>
                            <a:srgbClr val="000000"/>
                          </a:solidFill>
                          <a:effectLst/>
                          <a:latin typeface="Calibri" panose="020F0502020204030204" pitchFamily="34" charset="0"/>
                        </a:rPr>
                        <a:t>Bitola</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62</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49</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48</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43</a:t>
                      </a:r>
                    </a:p>
                  </a:txBody>
                  <a:tcPr marL="3810" marR="3810" marT="3810" marB="0" anchor="b"/>
                </a:tc>
                <a:extLst>
                  <a:ext uri="{0D108BD9-81ED-4DB2-BD59-A6C34878D82A}">
                    <a16:rowId xmlns:a16="http://schemas.microsoft.com/office/drawing/2014/main" val="1031811788"/>
                  </a:ext>
                </a:extLst>
              </a:tr>
              <a:tr h="237301">
                <a:tc>
                  <a:txBody>
                    <a:bodyPr/>
                    <a:lstStyle/>
                    <a:p>
                      <a:pPr algn="l" fontAlgn="b"/>
                      <a:r>
                        <a:rPr lang="en-US" sz="1100" b="0" i="0" u="none" strike="noStrike">
                          <a:solidFill>
                            <a:srgbClr val="000000"/>
                          </a:solidFill>
                          <a:effectLst/>
                          <a:latin typeface="Calibri" panose="020F0502020204030204" pitchFamily="34" charset="0"/>
                        </a:rPr>
                        <a:t>Sarajevo</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63</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12</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10</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14</a:t>
                      </a:r>
                    </a:p>
                  </a:txBody>
                  <a:tcPr marL="3810" marR="3810" marT="3810" marB="0" anchor="b"/>
                </a:tc>
                <a:extLst>
                  <a:ext uri="{0D108BD9-81ED-4DB2-BD59-A6C34878D82A}">
                    <a16:rowId xmlns:a16="http://schemas.microsoft.com/office/drawing/2014/main" val="3779452044"/>
                  </a:ext>
                </a:extLst>
              </a:tr>
              <a:tr h="237301">
                <a:tc>
                  <a:txBody>
                    <a:bodyPr/>
                    <a:lstStyle/>
                    <a:p>
                      <a:pPr algn="l" fontAlgn="b"/>
                      <a:r>
                        <a:rPr lang="en-US" sz="1100" b="0" i="0" u="none" strike="noStrike">
                          <a:solidFill>
                            <a:srgbClr val="000000"/>
                          </a:solidFill>
                          <a:effectLst/>
                          <a:latin typeface="Calibri" panose="020F0502020204030204" pitchFamily="34" charset="0"/>
                        </a:rPr>
                        <a:t>Zenica</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64</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38</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36</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39</a:t>
                      </a:r>
                    </a:p>
                  </a:txBody>
                  <a:tcPr marL="3810" marR="3810" marT="3810" marB="0" anchor="b"/>
                </a:tc>
                <a:extLst>
                  <a:ext uri="{0D108BD9-81ED-4DB2-BD59-A6C34878D82A}">
                    <a16:rowId xmlns:a16="http://schemas.microsoft.com/office/drawing/2014/main" val="296235428"/>
                  </a:ext>
                </a:extLst>
              </a:tr>
              <a:tr h="237301">
                <a:tc>
                  <a:txBody>
                    <a:bodyPr/>
                    <a:lstStyle/>
                    <a:p>
                      <a:pPr algn="l" fontAlgn="b"/>
                      <a:r>
                        <a:rPr lang="en-US" sz="1100" b="0" i="0" u="none" strike="noStrike">
                          <a:solidFill>
                            <a:srgbClr val="000000"/>
                          </a:solidFill>
                          <a:effectLst/>
                          <a:latin typeface="Calibri" panose="020F0502020204030204" pitchFamily="34" charset="0"/>
                        </a:rPr>
                        <a:t>Shkoder</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65</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30</a:t>
                      </a:r>
                    </a:p>
                  </a:txBody>
                  <a:tcPr marL="3810" marR="3810" marT="3810" marB="0" anchor="b"/>
                </a:tc>
                <a:tc>
                  <a:txBody>
                    <a:bodyPr/>
                    <a:lstStyle/>
                    <a:p>
                      <a:pPr algn="r" fontAlgn="b"/>
                      <a:r>
                        <a:rPr lang="en-SE" sz="1100" b="0" i="0" u="none" strike="noStrike">
                          <a:solidFill>
                            <a:srgbClr val="000000"/>
                          </a:solidFill>
                          <a:effectLst/>
                          <a:latin typeface="Calibri" panose="020F0502020204030204" pitchFamily="34" charset="0"/>
                        </a:rPr>
                        <a:t>28</a:t>
                      </a:r>
                    </a:p>
                  </a:txBody>
                  <a:tcPr marL="3810" marR="3810" marT="3810" marB="0" anchor="b"/>
                </a:tc>
                <a:tc>
                  <a:txBody>
                    <a:bodyPr/>
                    <a:lstStyle/>
                    <a:p>
                      <a:pPr algn="r" fontAlgn="b"/>
                      <a:r>
                        <a:rPr lang="en-SE" sz="1100" b="0" i="0" u="none" strike="noStrike" dirty="0">
                          <a:solidFill>
                            <a:srgbClr val="000000"/>
                          </a:solidFill>
                          <a:effectLst/>
                          <a:latin typeface="Calibri" panose="020F0502020204030204" pitchFamily="34" charset="0"/>
                        </a:rPr>
                        <a:t>30</a:t>
                      </a:r>
                    </a:p>
                  </a:txBody>
                  <a:tcPr marL="3810" marR="3810" marT="3810" marB="0" anchor="b"/>
                </a:tc>
                <a:extLst>
                  <a:ext uri="{0D108BD9-81ED-4DB2-BD59-A6C34878D82A}">
                    <a16:rowId xmlns:a16="http://schemas.microsoft.com/office/drawing/2014/main" val="815482608"/>
                  </a:ext>
                </a:extLst>
              </a:tr>
            </a:tbl>
          </a:graphicData>
        </a:graphic>
      </p:graphicFrame>
      <p:pic>
        <p:nvPicPr>
          <p:cNvPr id="5" name="Graphic 4">
            <a:extLst>
              <a:ext uri="{FF2B5EF4-FFF2-40B4-BE49-F238E27FC236}">
                <a16:creationId xmlns:a16="http://schemas.microsoft.com/office/drawing/2014/main" id="{3C6245B7-9E45-4731-A733-691CAFBFFC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295" y="91800"/>
            <a:ext cx="1981200" cy="428625"/>
          </a:xfrm>
          <a:prstGeom prst="rect">
            <a:avLst/>
          </a:prstGeom>
        </p:spPr>
      </p:pic>
    </p:spTree>
    <p:extLst>
      <p:ext uri="{BB962C8B-B14F-4D97-AF65-F5344CB8AC3E}">
        <p14:creationId xmlns:p14="http://schemas.microsoft.com/office/powerpoint/2010/main" val="2665302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FDCD-D37C-496D-A7DF-86F71A9F939B}"/>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C544BD51-4E10-4261-832A-D1AACBADC63E}"/>
              </a:ext>
            </a:extLst>
          </p:cNvPr>
          <p:cNvSpPr>
            <a:spLocks noGrp="1"/>
          </p:cNvSpPr>
          <p:nvPr>
            <p:ph idx="1"/>
          </p:nvPr>
        </p:nvSpPr>
        <p:spPr/>
        <p:txBody>
          <a:bodyPr>
            <a:normAutofit lnSpcReduction="10000"/>
          </a:bodyPr>
          <a:lstStyle/>
          <a:p>
            <a:r>
              <a:rPr lang="en-GB" dirty="0"/>
              <a:t>We have suggested a method for the analysis of resilience and networks in regions where data is scarce </a:t>
            </a:r>
          </a:p>
          <a:p>
            <a:r>
              <a:rPr lang="en-GB" dirty="0"/>
              <a:t>Data is derived from open sources or national/EU censuses</a:t>
            </a:r>
          </a:p>
          <a:p>
            <a:r>
              <a:rPr lang="en-GB" dirty="0"/>
              <a:t>Spatial interaction in network often departs from statistical analysis of flow data – using an alternative formulation we have an opportunity to estimate interaction </a:t>
            </a:r>
          </a:p>
          <a:p>
            <a:r>
              <a:rPr lang="en-GB" dirty="0"/>
              <a:t>We find that a log-normal functional form works best to describe spatial interaction,…</a:t>
            </a:r>
          </a:p>
          <a:p>
            <a:r>
              <a:rPr lang="en-GB" dirty="0"/>
              <a:t>…and we find that the method is doing affair job in explaining the long term population changes in the Western Balkans</a:t>
            </a:r>
          </a:p>
        </p:txBody>
      </p:sp>
      <p:pic>
        <p:nvPicPr>
          <p:cNvPr id="5" name="Graphic 4">
            <a:extLst>
              <a:ext uri="{FF2B5EF4-FFF2-40B4-BE49-F238E27FC236}">
                <a16:creationId xmlns:a16="http://schemas.microsoft.com/office/drawing/2014/main" id="{246CFABB-4E11-4DB8-BA21-3A3E4B7C1F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295" y="91800"/>
            <a:ext cx="1981200" cy="428625"/>
          </a:xfrm>
          <a:prstGeom prst="rect">
            <a:avLst/>
          </a:prstGeom>
        </p:spPr>
      </p:pic>
    </p:spTree>
    <p:extLst>
      <p:ext uri="{BB962C8B-B14F-4D97-AF65-F5344CB8AC3E}">
        <p14:creationId xmlns:p14="http://schemas.microsoft.com/office/powerpoint/2010/main" val="3789634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BC6A-2569-0BFC-0ED8-6F1126F6D533}"/>
              </a:ext>
            </a:extLst>
          </p:cNvPr>
          <p:cNvSpPr>
            <a:spLocks noGrp="1"/>
          </p:cNvSpPr>
          <p:nvPr>
            <p:ph type="title"/>
          </p:nvPr>
        </p:nvSpPr>
        <p:spPr/>
        <p:txBody>
          <a:bodyPr/>
          <a:lstStyle/>
          <a:p>
            <a:r>
              <a:rPr lang="en-US" dirty="0"/>
              <a:t>Motivation and research idea #2</a:t>
            </a:r>
            <a:endParaRPr lang="en-TR" dirty="0"/>
          </a:p>
        </p:txBody>
      </p:sp>
      <p:sp>
        <p:nvSpPr>
          <p:cNvPr id="3" name="Content Placeholder 2">
            <a:extLst>
              <a:ext uri="{FF2B5EF4-FFF2-40B4-BE49-F238E27FC236}">
                <a16:creationId xmlns:a16="http://schemas.microsoft.com/office/drawing/2014/main" id="{932B8832-D83F-FC79-CE8D-987227979AC5}"/>
              </a:ext>
            </a:extLst>
          </p:cNvPr>
          <p:cNvSpPr>
            <a:spLocks noGrp="1"/>
          </p:cNvSpPr>
          <p:nvPr>
            <p:ph idx="1"/>
          </p:nvPr>
        </p:nvSpPr>
        <p:spPr/>
        <p:txBody>
          <a:bodyPr>
            <a:normAutofit fontScale="85000" lnSpcReduction="20000"/>
          </a:bodyPr>
          <a:lstStyle/>
          <a:p>
            <a:r>
              <a:rPr lang="en-US" dirty="0"/>
              <a:t>Our suggestion:</a:t>
            </a:r>
          </a:p>
          <a:p>
            <a:pPr lvl="1"/>
            <a:r>
              <a:rPr lang="en-US" dirty="0"/>
              <a:t>Long term economic resilience can be understood in terms of over-time population change</a:t>
            </a:r>
          </a:p>
          <a:p>
            <a:pPr lvl="1"/>
            <a:r>
              <a:rPr lang="en-US" dirty="0"/>
              <a:t>Using longitudinal census data we can generate data that captures regional development also in different countries</a:t>
            </a:r>
          </a:p>
          <a:p>
            <a:pPr lvl="1"/>
            <a:r>
              <a:rPr lang="en-US" dirty="0"/>
              <a:t>Using Open street Map or equivalent sources allow us generate a transport network that connects the different regions</a:t>
            </a:r>
          </a:p>
          <a:p>
            <a:pPr lvl="1"/>
            <a:r>
              <a:rPr lang="en-US" dirty="0"/>
              <a:t>Additional variables describing the composition of urban features and economic opportunities can also be generated using open map resources. </a:t>
            </a:r>
          </a:p>
          <a:p>
            <a:r>
              <a:rPr lang="en-US" dirty="0"/>
              <a:t>Our idea:</a:t>
            </a:r>
          </a:p>
          <a:p>
            <a:pPr lvl="1"/>
            <a:r>
              <a:rPr lang="en-US" dirty="0"/>
              <a:t>Using network distance between all pairs of origins and destinations, and data describing the population at destination, makes it possible to estimate the potential accessibility to all included destinations from all origins.</a:t>
            </a:r>
          </a:p>
          <a:p>
            <a:pPr lvl="1"/>
            <a:r>
              <a:rPr lang="en-US" dirty="0"/>
              <a:t>By using the population change as a dependent variable, contextual variables generated from open data for both origin and destination and the potential accessibility as weight we can study the network and regressors effect on population change. </a:t>
            </a:r>
            <a:endParaRPr lang="en-TR" dirty="0"/>
          </a:p>
        </p:txBody>
      </p:sp>
      <p:pic>
        <p:nvPicPr>
          <p:cNvPr id="5" name="Graphic 4">
            <a:extLst>
              <a:ext uri="{FF2B5EF4-FFF2-40B4-BE49-F238E27FC236}">
                <a16:creationId xmlns:a16="http://schemas.microsoft.com/office/drawing/2014/main" id="{C786EA8D-2225-4464-B424-9E2A5FA60D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8187" y="230188"/>
            <a:ext cx="1981200" cy="428625"/>
          </a:xfrm>
          <a:prstGeom prst="rect">
            <a:avLst/>
          </a:prstGeom>
        </p:spPr>
      </p:pic>
    </p:spTree>
    <p:extLst>
      <p:ext uri="{BB962C8B-B14F-4D97-AF65-F5344CB8AC3E}">
        <p14:creationId xmlns:p14="http://schemas.microsoft.com/office/powerpoint/2010/main" val="1679864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6068D-C025-464C-9D74-ED8F4ED2FC3E}"/>
              </a:ext>
            </a:extLst>
          </p:cNvPr>
          <p:cNvSpPr>
            <a:spLocks noGrp="1"/>
          </p:cNvSpPr>
          <p:nvPr>
            <p:ph type="title"/>
          </p:nvPr>
        </p:nvSpPr>
        <p:spPr/>
        <p:txBody>
          <a:bodyPr/>
          <a:lstStyle/>
          <a:p>
            <a:r>
              <a:rPr lang="en-GB" dirty="0"/>
              <a:t>Data and selection</a:t>
            </a:r>
          </a:p>
        </p:txBody>
      </p:sp>
      <p:sp>
        <p:nvSpPr>
          <p:cNvPr id="3" name="Content Placeholder 2">
            <a:extLst>
              <a:ext uri="{FF2B5EF4-FFF2-40B4-BE49-F238E27FC236}">
                <a16:creationId xmlns:a16="http://schemas.microsoft.com/office/drawing/2014/main" id="{748FA45C-663E-414F-8EDE-A9AFF636BA76}"/>
              </a:ext>
            </a:extLst>
          </p:cNvPr>
          <p:cNvSpPr>
            <a:spLocks noGrp="1"/>
          </p:cNvSpPr>
          <p:nvPr>
            <p:ph idx="1"/>
          </p:nvPr>
        </p:nvSpPr>
        <p:spPr/>
        <p:txBody>
          <a:bodyPr>
            <a:normAutofit fontScale="92500" lnSpcReduction="10000"/>
          </a:bodyPr>
          <a:lstStyle/>
          <a:p>
            <a:pPr marL="0" indent="0">
              <a:buNone/>
            </a:pPr>
            <a:r>
              <a:rPr lang="en-GB" dirty="0"/>
              <a:t>The following steps were conducted to collect data and select sites for inclusion in the study</a:t>
            </a:r>
          </a:p>
          <a:p>
            <a:pPr marL="514350" indent="-514350">
              <a:buFont typeface="+mj-lt"/>
              <a:buAutoNum type="arabicPeriod"/>
            </a:pPr>
            <a:r>
              <a:rPr lang="en-GB" dirty="0"/>
              <a:t>Using population grid (Eurostat) we selected all urban settlements having at least 50000 inhabitants within a 20km radius</a:t>
            </a:r>
          </a:p>
          <a:p>
            <a:pPr marL="514350" indent="-514350">
              <a:buFont typeface="+mj-lt"/>
              <a:buAutoNum type="arabicPeriod"/>
            </a:pPr>
            <a:r>
              <a:rPr lang="en-GB" dirty="0"/>
              <a:t>Download data from Open street map for all countries /regions in Western Balkan (Serbia, Croatia, Slovenia, Monte Negro, Kosovo, Bosnia, North Macedonia and Albania)</a:t>
            </a:r>
          </a:p>
          <a:p>
            <a:pPr marL="971550" lvl="1" indent="-514350">
              <a:buFont typeface="+mj-lt"/>
              <a:buAutoNum type="arabicPeriod"/>
            </a:pPr>
            <a:r>
              <a:rPr lang="en-GB" dirty="0"/>
              <a:t>Road network</a:t>
            </a:r>
          </a:p>
          <a:p>
            <a:pPr marL="971550" lvl="1" indent="-514350">
              <a:buFont typeface="+mj-lt"/>
              <a:buAutoNum type="arabicPeriod"/>
            </a:pPr>
            <a:r>
              <a:rPr lang="en-GB" dirty="0"/>
              <a:t>POIs</a:t>
            </a:r>
          </a:p>
          <a:p>
            <a:pPr marL="514350" indent="-514350">
              <a:buFont typeface="+mj-lt"/>
              <a:buAutoNum type="arabicPeriod"/>
            </a:pPr>
            <a:r>
              <a:rPr lang="en-GB" dirty="0"/>
              <a:t>Collect population census data for the included cities (national census services)</a:t>
            </a:r>
          </a:p>
        </p:txBody>
      </p:sp>
      <p:pic>
        <p:nvPicPr>
          <p:cNvPr id="5" name="Graphic 4">
            <a:extLst>
              <a:ext uri="{FF2B5EF4-FFF2-40B4-BE49-F238E27FC236}">
                <a16:creationId xmlns:a16="http://schemas.microsoft.com/office/drawing/2014/main" id="{9BE6DFE9-D381-48C3-879B-744944752D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4277" y="230188"/>
            <a:ext cx="1981200" cy="428625"/>
          </a:xfrm>
          <a:prstGeom prst="rect">
            <a:avLst/>
          </a:prstGeom>
        </p:spPr>
      </p:pic>
    </p:spTree>
    <p:extLst>
      <p:ext uri="{BB962C8B-B14F-4D97-AF65-F5344CB8AC3E}">
        <p14:creationId xmlns:p14="http://schemas.microsoft.com/office/powerpoint/2010/main" val="3768700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06058-7375-4D4C-AC8B-779837FD7DC3}"/>
              </a:ext>
            </a:extLst>
          </p:cNvPr>
          <p:cNvSpPr>
            <a:spLocks noGrp="1"/>
          </p:cNvSpPr>
          <p:nvPr>
            <p:ph type="title"/>
          </p:nvPr>
        </p:nvSpPr>
        <p:spPr/>
        <p:txBody>
          <a:bodyPr/>
          <a:lstStyle/>
          <a:p>
            <a:r>
              <a:rPr lang="en-GB" dirty="0"/>
              <a:t>First – selecting regions – map of</a:t>
            </a:r>
            <a:br>
              <a:rPr lang="en-GB" dirty="0"/>
            </a:br>
            <a:r>
              <a:rPr lang="en-GB" dirty="0"/>
              <a:t>population in Europe (EU+)</a:t>
            </a:r>
          </a:p>
        </p:txBody>
      </p:sp>
      <p:pic>
        <p:nvPicPr>
          <p:cNvPr id="5" name="Content Placeholder 4">
            <a:extLst>
              <a:ext uri="{FF2B5EF4-FFF2-40B4-BE49-F238E27FC236}">
                <a16:creationId xmlns:a16="http://schemas.microsoft.com/office/drawing/2014/main" id="{A59EDCEB-13D3-442C-B230-6FA6106D49F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983" r="751" b="19997"/>
          <a:stretch/>
        </p:blipFill>
        <p:spPr>
          <a:xfrm>
            <a:off x="1624034" y="1921475"/>
            <a:ext cx="8943931" cy="4460790"/>
          </a:xfrm>
        </p:spPr>
      </p:pic>
    </p:spTree>
    <p:extLst>
      <p:ext uri="{BB962C8B-B14F-4D97-AF65-F5344CB8AC3E}">
        <p14:creationId xmlns:p14="http://schemas.microsoft.com/office/powerpoint/2010/main" val="524486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06058-7375-4D4C-AC8B-779837FD7DC3}"/>
              </a:ext>
            </a:extLst>
          </p:cNvPr>
          <p:cNvSpPr>
            <a:spLocks noGrp="1"/>
          </p:cNvSpPr>
          <p:nvPr>
            <p:ph type="title"/>
          </p:nvPr>
        </p:nvSpPr>
        <p:spPr/>
        <p:txBody>
          <a:bodyPr/>
          <a:lstStyle/>
          <a:p>
            <a:r>
              <a:rPr lang="en-GB" dirty="0"/>
              <a:t>First – selecting regions – map of</a:t>
            </a:r>
            <a:br>
              <a:rPr lang="en-GB" dirty="0"/>
            </a:br>
            <a:r>
              <a:rPr lang="en-GB" dirty="0"/>
              <a:t>population in Europe (EU+)</a:t>
            </a:r>
          </a:p>
        </p:txBody>
      </p:sp>
      <p:pic>
        <p:nvPicPr>
          <p:cNvPr id="5" name="Content Placeholder 4">
            <a:extLst>
              <a:ext uri="{FF2B5EF4-FFF2-40B4-BE49-F238E27FC236}">
                <a16:creationId xmlns:a16="http://schemas.microsoft.com/office/drawing/2014/main" id="{A59EDCEB-13D3-442C-B230-6FA6106D49F3}"/>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tretch/>
        </p:blipFill>
        <p:spPr>
          <a:xfrm>
            <a:off x="838200" y="3873842"/>
            <a:ext cx="2771082" cy="1959031"/>
          </a:xfrm>
        </p:spPr>
      </p:pic>
      <p:sp>
        <p:nvSpPr>
          <p:cNvPr id="3" name="Content Placeholder 2">
            <a:extLst>
              <a:ext uri="{FF2B5EF4-FFF2-40B4-BE49-F238E27FC236}">
                <a16:creationId xmlns:a16="http://schemas.microsoft.com/office/drawing/2014/main" id="{67C4705E-8F09-4DDE-9DD5-7F46E81FE7A7}"/>
              </a:ext>
            </a:extLst>
          </p:cNvPr>
          <p:cNvSpPr>
            <a:spLocks noGrp="1"/>
          </p:cNvSpPr>
          <p:nvPr>
            <p:ph sz="half" idx="2"/>
          </p:nvPr>
        </p:nvSpPr>
        <p:spPr>
          <a:xfrm>
            <a:off x="3799703" y="1825625"/>
            <a:ext cx="7554097" cy="4351338"/>
          </a:xfrm>
        </p:spPr>
        <p:txBody>
          <a:bodyPr/>
          <a:lstStyle/>
          <a:p>
            <a:r>
              <a:rPr lang="en-GB" dirty="0"/>
              <a:t>Left map:</a:t>
            </a:r>
          </a:p>
          <a:p>
            <a:pPr lvl="1"/>
            <a:r>
              <a:rPr lang="en-GB" dirty="0"/>
              <a:t>Population per km2</a:t>
            </a:r>
          </a:p>
          <a:p>
            <a:pPr lvl="1"/>
            <a:r>
              <a:rPr lang="en-GB" dirty="0"/>
              <a:t>Distance needed to reach 50000 </a:t>
            </a:r>
            <a:r>
              <a:rPr lang="en-GB" dirty="0" err="1"/>
              <a:t>inhab</a:t>
            </a:r>
            <a:r>
              <a:rPr lang="en-GB" dirty="0"/>
              <a:t>, from each km unit</a:t>
            </a:r>
          </a:p>
          <a:p>
            <a:pPr lvl="1"/>
            <a:r>
              <a:rPr lang="en-GB" dirty="0"/>
              <a:t>Longer distances green, shorter distances = red</a:t>
            </a:r>
          </a:p>
          <a:p>
            <a:r>
              <a:rPr lang="en-GB" dirty="0"/>
              <a:t>Right map:</a:t>
            </a:r>
          </a:p>
          <a:p>
            <a:pPr lvl="1"/>
            <a:r>
              <a:rPr lang="en-GB" dirty="0"/>
              <a:t>Units with shorter distances than 20km are illustrated as deep green</a:t>
            </a:r>
          </a:p>
          <a:p>
            <a:pPr lvl="1"/>
            <a:r>
              <a:rPr lang="en-GB" dirty="0"/>
              <a:t>Units in Western Balkan are light green</a:t>
            </a:r>
          </a:p>
        </p:txBody>
      </p:sp>
      <p:pic>
        <p:nvPicPr>
          <p:cNvPr id="7" name="Graphic 4">
            <a:extLst>
              <a:ext uri="{FF2B5EF4-FFF2-40B4-BE49-F238E27FC236}">
                <a16:creationId xmlns:a16="http://schemas.microsoft.com/office/drawing/2014/main" id="{EFEA5CD4-208C-474E-9F68-B859C5433E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295" y="91800"/>
            <a:ext cx="1981200" cy="428625"/>
          </a:xfrm>
          <a:prstGeom prst="rect">
            <a:avLst/>
          </a:prstGeom>
        </p:spPr>
      </p:pic>
    </p:spTree>
    <p:extLst>
      <p:ext uri="{BB962C8B-B14F-4D97-AF65-F5344CB8AC3E}">
        <p14:creationId xmlns:p14="http://schemas.microsoft.com/office/powerpoint/2010/main" val="746779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5D080-FC24-47DF-BE08-223E6579BD1A}"/>
              </a:ext>
            </a:extLst>
          </p:cNvPr>
          <p:cNvSpPr>
            <a:spLocks noGrp="1"/>
          </p:cNvSpPr>
          <p:nvPr>
            <p:ph type="title"/>
          </p:nvPr>
        </p:nvSpPr>
        <p:spPr/>
        <p:txBody>
          <a:bodyPr/>
          <a:lstStyle/>
          <a:p>
            <a:r>
              <a:rPr lang="en-GB" dirty="0"/>
              <a:t>Cities in Western Balkan	</a:t>
            </a:r>
          </a:p>
        </p:txBody>
      </p:sp>
      <p:pic>
        <p:nvPicPr>
          <p:cNvPr id="6" name="Content Placeholder 5">
            <a:extLst>
              <a:ext uri="{FF2B5EF4-FFF2-40B4-BE49-F238E27FC236}">
                <a16:creationId xmlns:a16="http://schemas.microsoft.com/office/drawing/2014/main" id="{E0DCF6A1-A39B-4B78-A14C-834DE963F99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169714"/>
            <a:ext cx="5181600" cy="3663160"/>
          </a:xfrm>
        </p:spPr>
      </p:pic>
      <p:sp>
        <p:nvSpPr>
          <p:cNvPr id="4" name="Content Placeholder 3">
            <a:extLst>
              <a:ext uri="{FF2B5EF4-FFF2-40B4-BE49-F238E27FC236}">
                <a16:creationId xmlns:a16="http://schemas.microsoft.com/office/drawing/2014/main" id="{97FA914A-6263-4DA1-9E45-57E67E7605CD}"/>
              </a:ext>
            </a:extLst>
          </p:cNvPr>
          <p:cNvSpPr>
            <a:spLocks noGrp="1"/>
          </p:cNvSpPr>
          <p:nvPr>
            <p:ph sz="half" idx="2"/>
          </p:nvPr>
        </p:nvSpPr>
        <p:spPr/>
        <p:txBody>
          <a:bodyPr>
            <a:normAutofit fontScale="92500"/>
          </a:bodyPr>
          <a:lstStyle/>
          <a:p>
            <a:r>
              <a:rPr lang="en-GB" dirty="0"/>
              <a:t>65 cities in western Balkan </a:t>
            </a:r>
            <a:br>
              <a:rPr lang="en-GB" dirty="0"/>
            </a:br>
            <a:r>
              <a:rPr lang="en-GB" dirty="0"/>
              <a:t>(at least pop 50k within 20km)</a:t>
            </a:r>
          </a:p>
          <a:p>
            <a:pPr lvl="1"/>
            <a:r>
              <a:rPr lang="en-GB" dirty="0"/>
              <a:t>Located in Slovenia, Croatia, Bosnia, Kosovo, Albania, Monte-Negro, North Macedonia and Serbia</a:t>
            </a:r>
          </a:p>
          <a:p>
            <a:pPr lvl="1"/>
            <a:r>
              <a:rPr lang="en-GB" dirty="0"/>
              <a:t>All primary, secondary and tertiary roads in all parts of the region are included</a:t>
            </a:r>
          </a:p>
          <a:p>
            <a:pPr lvl="1"/>
            <a:r>
              <a:rPr lang="en-GB" dirty="0"/>
              <a:t>Using network GIS we calculate the shortest road distance between each city (mid point of selected cities) and destinations</a:t>
            </a:r>
          </a:p>
          <a:p>
            <a:pPr lvl="2"/>
            <a:r>
              <a:rPr lang="en-GB" dirty="0"/>
              <a:t>65 * 65 cities </a:t>
            </a:r>
          </a:p>
        </p:txBody>
      </p:sp>
      <p:pic>
        <p:nvPicPr>
          <p:cNvPr id="7" name="Graphic 4">
            <a:extLst>
              <a:ext uri="{FF2B5EF4-FFF2-40B4-BE49-F238E27FC236}">
                <a16:creationId xmlns:a16="http://schemas.microsoft.com/office/drawing/2014/main" id="{776F1223-A275-41F8-92D6-DBC1A0D536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295" y="91800"/>
            <a:ext cx="1981200" cy="428625"/>
          </a:xfrm>
          <a:prstGeom prst="rect">
            <a:avLst/>
          </a:prstGeom>
        </p:spPr>
      </p:pic>
    </p:spTree>
    <p:extLst>
      <p:ext uri="{BB962C8B-B14F-4D97-AF65-F5344CB8AC3E}">
        <p14:creationId xmlns:p14="http://schemas.microsoft.com/office/powerpoint/2010/main" val="656224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F23FC-0DFE-4D7C-A15F-C3D880DFA3BE}"/>
              </a:ext>
            </a:extLst>
          </p:cNvPr>
          <p:cNvSpPr>
            <a:spLocks noGrp="1"/>
          </p:cNvSpPr>
          <p:nvPr>
            <p:ph type="title"/>
          </p:nvPr>
        </p:nvSpPr>
        <p:spPr/>
        <p:txBody>
          <a:bodyPr/>
          <a:lstStyle/>
          <a:p>
            <a:r>
              <a:rPr lang="en-GB" dirty="0"/>
              <a:t>There is no pan-regional data available so…</a:t>
            </a:r>
          </a:p>
        </p:txBody>
      </p:sp>
      <p:sp>
        <p:nvSpPr>
          <p:cNvPr id="3" name="Content Placeholder 2">
            <a:extLst>
              <a:ext uri="{FF2B5EF4-FFF2-40B4-BE49-F238E27FC236}">
                <a16:creationId xmlns:a16="http://schemas.microsoft.com/office/drawing/2014/main" id="{BE243CE9-BD60-415D-8FA3-E0C712FD8885}"/>
              </a:ext>
            </a:extLst>
          </p:cNvPr>
          <p:cNvSpPr>
            <a:spLocks noGrp="1"/>
          </p:cNvSpPr>
          <p:nvPr>
            <p:ph sz="half" idx="1"/>
          </p:nvPr>
        </p:nvSpPr>
        <p:spPr/>
        <p:txBody>
          <a:bodyPr/>
          <a:lstStyle/>
          <a:p>
            <a:r>
              <a:rPr lang="en-GB" dirty="0"/>
              <a:t>Data is derived from Eurostat, Open street map (OSM), or national census statements</a:t>
            </a:r>
          </a:p>
          <a:p>
            <a:r>
              <a:rPr lang="en-GB" dirty="0"/>
              <a:t>OSM is used to describe infrastructure and POI</a:t>
            </a:r>
          </a:p>
          <a:p>
            <a:pPr lvl="1"/>
            <a:r>
              <a:rPr lang="en-GB" dirty="0"/>
              <a:t>POI are all Points Of Interests listed in OSM for Western Balkan</a:t>
            </a:r>
          </a:p>
          <a:p>
            <a:pPr lvl="1"/>
            <a:r>
              <a:rPr lang="en-GB" dirty="0"/>
              <a:t>There are approximately 2 million POI in the region</a:t>
            </a:r>
          </a:p>
          <a:p>
            <a:pPr lvl="1"/>
            <a:r>
              <a:rPr lang="en-GB" dirty="0"/>
              <a:t>POI lists schools, banks, cafés, playgrounds, etc </a:t>
            </a:r>
          </a:p>
        </p:txBody>
      </p:sp>
      <p:sp>
        <p:nvSpPr>
          <p:cNvPr id="4" name="Content Placeholder 3">
            <a:extLst>
              <a:ext uri="{FF2B5EF4-FFF2-40B4-BE49-F238E27FC236}">
                <a16:creationId xmlns:a16="http://schemas.microsoft.com/office/drawing/2014/main" id="{67D0A7E4-FBAC-4D06-856A-236019E342B9}"/>
              </a:ext>
            </a:extLst>
          </p:cNvPr>
          <p:cNvSpPr>
            <a:spLocks noGrp="1"/>
          </p:cNvSpPr>
          <p:nvPr>
            <p:ph sz="half" idx="2"/>
          </p:nvPr>
        </p:nvSpPr>
        <p:spPr/>
        <p:txBody>
          <a:bodyPr/>
          <a:lstStyle/>
          <a:p>
            <a:r>
              <a:rPr lang="en-GB" dirty="0"/>
              <a:t>Using the obtained datasets we generated the following variables…</a:t>
            </a:r>
          </a:p>
        </p:txBody>
      </p:sp>
      <p:pic>
        <p:nvPicPr>
          <p:cNvPr id="6" name="Graphic 4">
            <a:extLst>
              <a:ext uri="{FF2B5EF4-FFF2-40B4-BE49-F238E27FC236}">
                <a16:creationId xmlns:a16="http://schemas.microsoft.com/office/drawing/2014/main" id="{F31C8A69-08BD-4547-8948-B090E4218B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7295" y="91800"/>
            <a:ext cx="1981200" cy="428625"/>
          </a:xfrm>
          <a:prstGeom prst="rect">
            <a:avLst/>
          </a:prstGeom>
        </p:spPr>
      </p:pic>
    </p:spTree>
    <p:extLst>
      <p:ext uri="{BB962C8B-B14F-4D97-AF65-F5344CB8AC3E}">
        <p14:creationId xmlns:p14="http://schemas.microsoft.com/office/powerpoint/2010/main" val="1309866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5D080-FC24-47DF-BE08-223E6579BD1A}"/>
              </a:ext>
            </a:extLst>
          </p:cNvPr>
          <p:cNvSpPr>
            <a:spLocks noGrp="1"/>
          </p:cNvSpPr>
          <p:nvPr>
            <p:ph type="title"/>
          </p:nvPr>
        </p:nvSpPr>
        <p:spPr/>
        <p:txBody>
          <a:bodyPr/>
          <a:lstStyle/>
          <a:p>
            <a:r>
              <a:rPr lang="en-GB" dirty="0"/>
              <a:t>Dataset part 1</a:t>
            </a:r>
          </a:p>
        </p:txBody>
      </p:sp>
      <p:sp>
        <p:nvSpPr>
          <p:cNvPr id="4" name="Content Placeholder 3">
            <a:extLst>
              <a:ext uri="{FF2B5EF4-FFF2-40B4-BE49-F238E27FC236}">
                <a16:creationId xmlns:a16="http://schemas.microsoft.com/office/drawing/2014/main" id="{97FA914A-6263-4DA1-9E45-57E67E7605CD}"/>
              </a:ext>
            </a:extLst>
          </p:cNvPr>
          <p:cNvSpPr>
            <a:spLocks noGrp="1"/>
          </p:cNvSpPr>
          <p:nvPr>
            <p:ph sz="half" idx="2"/>
          </p:nvPr>
        </p:nvSpPr>
        <p:spPr/>
        <p:txBody>
          <a:bodyPr>
            <a:normAutofit/>
          </a:bodyPr>
          <a:lstStyle/>
          <a:p>
            <a:r>
              <a:rPr lang="en-GB" dirty="0"/>
              <a:t>Destination population gravity</a:t>
            </a:r>
          </a:p>
          <a:p>
            <a:pPr lvl="1"/>
            <a:r>
              <a:rPr lang="en-GB" dirty="0"/>
              <a:t>Between each O-D pair:</a:t>
            </a:r>
          </a:p>
          <a:p>
            <a:pPr lvl="1"/>
            <a:r>
              <a:rPr lang="en-GB" dirty="0"/>
              <a:t>Three specifications of spatial interaction. </a:t>
            </a:r>
          </a:p>
          <a:p>
            <a:pPr lvl="1"/>
            <a:r>
              <a:rPr lang="en-GB" dirty="0"/>
              <a:t>Since we have no flow data between OD pairs, we use the mathematical specifications of distance decay for three forms:</a:t>
            </a:r>
          </a:p>
          <a:p>
            <a:pPr lvl="2"/>
            <a:r>
              <a:rPr lang="en-GB" dirty="0"/>
              <a:t>Negative exponential</a:t>
            </a:r>
          </a:p>
          <a:p>
            <a:pPr lvl="2"/>
            <a:r>
              <a:rPr lang="en-GB" dirty="0"/>
              <a:t>Log normal</a:t>
            </a:r>
          </a:p>
          <a:p>
            <a:pPr lvl="2"/>
            <a:r>
              <a:rPr lang="en-GB" dirty="0"/>
              <a:t>Inverse distance </a:t>
            </a:r>
          </a:p>
          <a:p>
            <a:pPr lvl="1"/>
            <a:endParaRPr lang="en-GB" dirty="0"/>
          </a:p>
        </p:txBody>
      </p:sp>
      <p:sp>
        <p:nvSpPr>
          <p:cNvPr id="5" name="Content Placeholder 4">
            <a:extLst>
              <a:ext uri="{FF2B5EF4-FFF2-40B4-BE49-F238E27FC236}">
                <a16:creationId xmlns:a16="http://schemas.microsoft.com/office/drawing/2014/main" id="{0C8E8F88-4842-42A0-B666-F00421449CAB}"/>
              </a:ext>
            </a:extLst>
          </p:cNvPr>
          <p:cNvSpPr>
            <a:spLocks noGrp="1"/>
          </p:cNvSpPr>
          <p:nvPr>
            <p:ph sz="half" idx="1"/>
          </p:nvPr>
        </p:nvSpPr>
        <p:spPr/>
        <p:txBody>
          <a:bodyPr/>
          <a:lstStyle/>
          <a:p>
            <a:r>
              <a:rPr lang="en-GB" dirty="0"/>
              <a:t>Population change</a:t>
            </a:r>
          </a:p>
          <a:p>
            <a:pPr lvl="1"/>
            <a:r>
              <a:rPr lang="en-GB" dirty="0"/>
              <a:t>For each identified urban area, the official between-census population change is expressed as percent</a:t>
            </a:r>
          </a:p>
          <a:p>
            <a:pPr lvl="1"/>
            <a:r>
              <a:rPr lang="en-GB" dirty="0"/>
              <a:t>Population censuses are most often representing 2011 and 2021, but in some countries 2001 or 2023 are used (all determined by the census dates in each country)</a:t>
            </a:r>
          </a:p>
        </p:txBody>
      </p:sp>
      <p:pic>
        <p:nvPicPr>
          <p:cNvPr id="6" name="Graphic 4">
            <a:extLst>
              <a:ext uri="{FF2B5EF4-FFF2-40B4-BE49-F238E27FC236}">
                <a16:creationId xmlns:a16="http://schemas.microsoft.com/office/drawing/2014/main" id="{C1BCD544-9F48-410B-AED8-448A708F8F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7295" y="91800"/>
            <a:ext cx="1981200" cy="428625"/>
          </a:xfrm>
          <a:prstGeom prst="rect">
            <a:avLst/>
          </a:prstGeom>
        </p:spPr>
      </p:pic>
    </p:spTree>
    <p:extLst>
      <p:ext uri="{BB962C8B-B14F-4D97-AF65-F5344CB8AC3E}">
        <p14:creationId xmlns:p14="http://schemas.microsoft.com/office/powerpoint/2010/main" val="2455790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894</TotalTime>
  <Words>2400</Words>
  <Application>Microsoft Office PowerPoint</Application>
  <PresentationFormat>Bredbild</PresentationFormat>
  <Paragraphs>436</Paragraphs>
  <Slides>21</Slides>
  <Notes>10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21</vt:i4>
      </vt:variant>
    </vt:vector>
  </HeadingPairs>
  <TitlesOfParts>
    <vt:vector size="28" baseType="lpstr">
      <vt:lpstr>Aptos</vt:lpstr>
      <vt:lpstr>Aptos Display</vt:lpstr>
      <vt:lpstr>Arial</vt:lpstr>
      <vt:lpstr>Avenir Next LT Pro</vt:lpstr>
      <vt:lpstr>Calibri</vt:lpstr>
      <vt:lpstr>Cambria Math</vt:lpstr>
      <vt:lpstr>Office Theme</vt:lpstr>
      <vt:lpstr>PowerPoint-presentation</vt:lpstr>
      <vt:lpstr>Motivation and research idea #1</vt:lpstr>
      <vt:lpstr>Motivation and research idea #2</vt:lpstr>
      <vt:lpstr>Data and selection</vt:lpstr>
      <vt:lpstr>First – selecting regions – map of population in Europe (EU+)</vt:lpstr>
      <vt:lpstr>First – selecting regions – map of population in Europe (EU+)</vt:lpstr>
      <vt:lpstr>Cities in Western Balkan </vt:lpstr>
      <vt:lpstr>There is no pan-regional data available so…</vt:lpstr>
      <vt:lpstr>Dataset part 1</vt:lpstr>
      <vt:lpstr>Dataset part 2 gravity between pairs (OD)</vt:lpstr>
      <vt:lpstr>Dataset part 3 regressors</vt:lpstr>
      <vt:lpstr>Methods: short</vt:lpstr>
      <vt:lpstr>Methods: spatial interaction </vt:lpstr>
      <vt:lpstr>Results</vt:lpstr>
      <vt:lpstr>PowerPoint-presentation</vt:lpstr>
      <vt:lpstr>Interpretation</vt:lpstr>
      <vt:lpstr>Results continued</vt:lpstr>
      <vt:lpstr>Pearson Correlation</vt:lpstr>
      <vt:lpstr>Rank table –  top 16 regions (Growing over time)</vt:lpstr>
      <vt:lpstr>Rank table –  lower 16 regions (loosing population)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Umut Türk</dc:creator>
  <cp:lastModifiedBy>John Eric David Gårdmark Osth</cp:lastModifiedBy>
  <cp:revision>32</cp:revision>
  <dcterms:created xsi:type="dcterms:W3CDTF">2024-11-11T20:55:22Z</dcterms:created>
  <dcterms:modified xsi:type="dcterms:W3CDTF">2025-08-26T08:55:15Z</dcterms:modified>
</cp:coreProperties>
</file>