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  <p15:guide id="3" pos="600">
          <p15:clr>
            <a:srgbClr val="A4A3A4"/>
          </p15:clr>
        </p15:guide>
        <p15:guide id="4" pos="7080">
          <p15:clr>
            <a:srgbClr val="A4A3A4"/>
          </p15:clr>
        </p15:guide>
        <p15:guide id="5" orient="horz" pos="576">
          <p15:clr>
            <a:srgbClr val="A4A3A4"/>
          </p15:clr>
        </p15:guide>
        <p15:guide id="6" orient="horz" pos="3720">
          <p15:clr>
            <a:srgbClr val="A4A3A4"/>
          </p15:clr>
        </p15:guide>
      </p15:sldGuideLst>
    </p:ext>
    <p:ext uri="GoogleSlidesCustomDataVersion2">
      <go:slidesCustomData xmlns:go="http://customooxmlschemas.google.com/" r:id="rId16" roundtripDataSignature="AMtx7mginWuJi+4SHJp1RyWB4mtn/BJ5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36" orient="horz"/>
        <p:guide pos="3840"/>
        <p:guide pos="600"/>
        <p:guide pos="7080"/>
        <p:guide pos="576" orient="horz"/>
        <p:guide pos="37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0baac521e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e0baac521e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3e0baac521e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0baac521e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3e0baac521e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0baac521e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3e0baac521e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0baac521e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3e0baac521e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0baac521e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g3e0baac521e_1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0baac521e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3e0baac521e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36;p25"/>
          <p:cNvSpPr/>
          <p:nvPr>
            <p:ph idx="2" type="pic"/>
          </p:nvPr>
        </p:nvSpPr>
        <p:spPr>
          <a:xfrm>
            <a:off x="0" y="3673701"/>
            <a:ext cx="3302000" cy="223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/>
          <p:nvPr/>
        </p:nvSpPr>
        <p:spPr>
          <a:xfrm>
            <a:off x="0" y="0"/>
            <a:ext cx="6096000" cy="6858000"/>
          </a:xfrm>
          <a:custGeom>
            <a:rect b="b" l="l" r="r" t="t"/>
            <a:pathLst>
              <a:path extrusionOk="0" h="3409949" w="6127377">
                <a:moveTo>
                  <a:pt x="0" y="0"/>
                </a:moveTo>
                <a:lnTo>
                  <a:pt x="6127377" y="0"/>
                </a:lnTo>
                <a:lnTo>
                  <a:pt x="6127377" y="2502773"/>
                </a:lnTo>
                <a:cubicBezTo>
                  <a:pt x="6127377" y="3003792"/>
                  <a:pt x="5721220" y="3409949"/>
                  <a:pt x="5220201" y="3409949"/>
                </a:cubicBezTo>
                <a:lnTo>
                  <a:pt x="0" y="3409949"/>
                </a:lnTo>
                <a:lnTo>
                  <a:pt x="0" y="0"/>
                </a:lnTo>
                <a:close/>
              </a:path>
            </a:pathLst>
          </a:custGeom>
          <a:solidFill>
            <a:srgbClr val="D9EFD2">
              <a:alpha val="3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" name="Google Shape;41;p27"/>
          <p:cNvSpPr/>
          <p:nvPr>
            <p:ph idx="2" type="pic"/>
          </p:nvPr>
        </p:nvSpPr>
        <p:spPr>
          <a:xfrm>
            <a:off x="1456175" y="3347652"/>
            <a:ext cx="1826579" cy="194657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2" name="Google Shape;42;p27"/>
          <p:cNvSpPr/>
          <p:nvPr>
            <p:ph idx="3" type="pic"/>
          </p:nvPr>
        </p:nvSpPr>
        <p:spPr>
          <a:xfrm>
            <a:off x="8902531" y="3428677"/>
            <a:ext cx="1915107" cy="197967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3" name="Google Shape;43;p27"/>
          <p:cNvSpPr/>
          <p:nvPr>
            <p:ph idx="4" type="pic"/>
          </p:nvPr>
        </p:nvSpPr>
        <p:spPr>
          <a:xfrm>
            <a:off x="6199543" y="3461853"/>
            <a:ext cx="1890551" cy="20905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4" name="Google Shape;44;p27"/>
          <p:cNvSpPr/>
          <p:nvPr>
            <p:ph idx="5" type="pic"/>
          </p:nvPr>
        </p:nvSpPr>
        <p:spPr>
          <a:xfrm>
            <a:off x="3944028" y="3548624"/>
            <a:ext cx="1734249" cy="183376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" name="Google Shape;47;p28"/>
          <p:cNvSpPr/>
          <p:nvPr>
            <p:ph idx="2" type="pic"/>
          </p:nvPr>
        </p:nvSpPr>
        <p:spPr>
          <a:xfrm>
            <a:off x="904874" y="1639887"/>
            <a:ext cx="2595329" cy="34004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8" name="Google Shape;48;p28"/>
          <p:cNvSpPr/>
          <p:nvPr>
            <p:ph idx="3" type="pic"/>
          </p:nvPr>
        </p:nvSpPr>
        <p:spPr>
          <a:xfrm>
            <a:off x="3500437" y="1639887"/>
            <a:ext cx="2595329" cy="34004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28"/>
          <p:cNvSpPr/>
          <p:nvPr>
            <p:ph idx="4" type="pic"/>
          </p:nvPr>
        </p:nvSpPr>
        <p:spPr>
          <a:xfrm>
            <a:off x="6096233" y="1639887"/>
            <a:ext cx="2595329" cy="34004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/>
          <p:nvPr>
            <p:ph idx="2" type="pic"/>
          </p:nvPr>
        </p:nvSpPr>
        <p:spPr>
          <a:xfrm>
            <a:off x="5082540" y="0"/>
            <a:ext cx="591312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/>
          <p:nvPr>
            <p:ph idx="2" type="pic"/>
          </p:nvPr>
        </p:nvSpPr>
        <p:spPr>
          <a:xfrm>
            <a:off x="5067300" y="0"/>
            <a:ext cx="35941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4" name="Google Shape;54;p30"/>
          <p:cNvSpPr/>
          <p:nvPr>
            <p:ph idx="3" type="pic"/>
          </p:nvPr>
        </p:nvSpPr>
        <p:spPr>
          <a:xfrm>
            <a:off x="8661400" y="3429000"/>
            <a:ext cx="3559630" cy="342900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5" name="Google Shape;55;p30"/>
          <p:cNvSpPr/>
          <p:nvPr>
            <p:ph idx="4" type="pic"/>
          </p:nvPr>
        </p:nvSpPr>
        <p:spPr>
          <a:xfrm>
            <a:off x="0" y="3429000"/>
            <a:ext cx="1542009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" name="Google Shape;58;p31"/>
          <p:cNvSpPr/>
          <p:nvPr>
            <p:ph idx="2" type="pic"/>
          </p:nvPr>
        </p:nvSpPr>
        <p:spPr>
          <a:xfrm>
            <a:off x="0" y="0"/>
            <a:ext cx="12192000" cy="392997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9" name="Google Shape;59;p31"/>
          <p:cNvSpPr/>
          <p:nvPr>
            <p:ph idx="3" type="pic"/>
          </p:nvPr>
        </p:nvSpPr>
        <p:spPr>
          <a:xfrm>
            <a:off x="2210032" y="2678136"/>
            <a:ext cx="4007794" cy="336577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/>
          <p:nvPr>
            <p:ph idx="2" type="pic"/>
          </p:nvPr>
        </p:nvSpPr>
        <p:spPr>
          <a:xfrm>
            <a:off x="0" y="0"/>
            <a:ext cx="12192000" cy="512064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/>
          <p:nvPr/>
        </p:nvSpPr>
        <p:spPr>
          <a:xfrm>
            <a:off x="0" y="13445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" name="Google Shape;64;p33"/>
          <p:cNvSpPr/>
          <p:nvPr/>
        </p:nvSpPr>
        <p:spPr>
          <a:xfrm>
            <a:off x="-14515" y="0"/>
            <a:ext cx="12206515" cy="3439886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" name="Google Shape;65;p33"/>
          <p:cNvSpPr/>
          <p:nvPr/>
        </p:nvSpPr>
        <p:spPr>
          <a:xfrm>
            <a:off x="2984500" y="2379931"/>
            <a:ext cx="6235700" cy="3530600"/>
          </a:xfrm>
          <a:prstGeom prst="roundRect">
            <a:avLst>
              <a:gd fmla="val 12505" name="adj"/>
            </a:avLst>
          </a:prstGeom>
          <a:solidFill>
            <a:schemeClr val="lt1">
              <a:alpha val="61960"/>
            </a:schemeClr>
          </a:solidFill>
          <a:ln>
            <a:noFill/>
          </a:ln>
          <a:effectLst>
            <a:outerShdw blurRad="228600" rotWithShape="0" algn="t" dir="5400000" dist="635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" name="Google Shape;66;p33"/>
          <p:cNvSpPr/>
          <p:nvPr/>
        </p:nvSpPr>
        <p:spPr>
          <a:xfrm>
            <a:off x="2097313" y="2867457"/>
            <a:ext cx="7990116" cy="3056519"/>
          </a:xfrm>
          <a:prstGeom prst="roundRect">
            <a:avLst>
              <a:gd fmla="val 9586" name="adj"/>
            </a:avLst>
          </a:prstGeom>
          <a:solidFill>
            <a:schemeClr val="lt1"/>
          </a:solidFill>
          <a:ln>
            <a:noFill/>
          </a:ln>
          <a:effectLst>
            <a:outerShdw blurRad="228600" rotWithShape="0" algn="t" dir="5400000" dist="635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" name="Google Shape;67;p33"/>
          <p:cNvSpPr/>
          <p:nvPr>
            <p:ph idx="2" type="pic"/>
          </p:nvPr>
        </p:nvSpPr>
        <p:spPr>
          <a:xfrm>
            <a:off x="-14515" y="0"/>
            <a:ext cx="4730893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/>
          <p:nvPr/>
        </p:nvSpPr>
        <p:spPr>
          <a:xfrm>
            <a:off x="5956393" y="3249710"/>
            <a:ext cx="1493278" cy="1482574"/>
          </a:xfrm>
          <a:custGeom>
            <a:rect b="b" l="l" r="r" t="t"/>
            <a:pathLst>
              <a:path extrusionOk="0" h="3724836" w="3751728">
                <a:moveTo>
                  <a:pt x="943538" y="0"/>
                </a:moveTo>
                <a:lnTo>
                  <a:pt x="2808190" y="0"/>
                </a:lnTo>
                <a:cubicBezTo>
                  <a:pt x="3329292" y="0"/>
                  <a:pt x="3751728" y="422436"/>
                  <a:pt x="3751728" y="943538"/>
                </a:cubicBezTo>
                <a:lnTo>
                  <a:pt x="3751728" y="2781298"/>
                </a:lnTo>
                <a:cubicBezTo>
                  <a:pt x="3751728" y="3302400"/>
                  <a:pt x="3329292" y="3724836"/>
                  <a:pt x="2808190" y="3724836"/>
                </a:cubicBezTo>
                <a:lnTo>
                  <a:pt x="943538" y="3724836"/>
                </a:lnTo>
                <a:cubicBezTo>
                  <a:pt x="422436" y="3724836"/>
                  <a:pt x="0" y="3302400"/>
                  <a:pt x="0" y="2781298"/>
                </a:cubicBezTo>
                <a:lnTo>
                  <a:pt x="0" y="943538"/>
                </a:lnTo>
                <a:cubicBezTo>
                  <a:pt x="0" y="422436"/>
                  <a:pt x="422436" y="0"/>
                  <a:pt x="943538" y="0"/>
                </a:cubicBezTo>
                <a:close/>
                <a:moveTo>
                  <a:pt x="1391457" y="874059"/>
                </a:moveTo>
                <a:cubicBezTo>
                  <a:pt x="1120559" y="874059"/>
                  <a:pt x="900953" y="1093665"/>
                  <a:pt x="900953" y="1364563"/>
                </a:cubicBezTo>
                <a:lnTo>
                  <a:pt x="900953" y="2319932"/>
                </a:lnTo>
                <a:cubicBezTo>
                  <a:pt x="900953" y="2590830"/>
                  <a:pt x="1120559" y="2810436"/>
                  <a:pt x="1391457" y="2810436"/>
                </a:cubicBezTo>
                <a:lnTo>
                  <a:pt x="2360806" y="2810436"/>
                </a:lnTo>
                <a:cubicBezTo>
                  <a:pt x="2631704" y="2810436"/>
                  <a:pt x="2851310" y="2590830"/>
                  <a:pt x="2851310" y="2319932"/>
                </a:cubicBezTo>
                <a:lnTo>
                  <a:pt x="2851310" y="1364563"/>
                </a:lnTo>
                <a:cubicBezTo>
                  <a:pt x="2851310" y="1093665"/>
                  <a:pt x="2631704" y="874059"/>
                  <a:pt x="2360806" y="874059"/>
                </a:cubicBezTo>
                <a:lnTo>
                  <a:pt x="1391457" y="874059"/>
                </a:lnTo>
                <a:close/>
              </a:path>
            </a:pathLst>
          </a:custGeom>
          <a:solidFill>
            <a:schemeClr val="accent1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" name="Google Shape;70;p34"/>
          <p:cNvSpPr/>
          <p:nvPr/>
        </p:nvSpPr>
        <p:spPr>
          <a:xfrm flipH="1">
            <a:off x="0" y="3132044"/>
            <a:ext cx="3381515" cy="3725957"/>
          </a:xfrm>
          <a:custGeom>
            <a:rect b="b" l="l" r="r" t="t"/>
            <a:pathLst>
              <a:path extrusionOk="0" h="3725957" w="3381515">
                <a:moveTo>
                  <a:pt x="1373296" y="0"/>
                </a:moveTo>
                <a:lnTo>
                  <a:pt x="3381515" y="0"/>
                </a:lnTo>
                <a:lnTo>
                  <a:pt x="3381515" y="1272172"/>
                </a:lnTo>
                <a:lnTo>
                  <a:pt x="2025231" y="1272172"/>
                </a:lnTo>
                <a:cubicBezTo>
                  <a:pt x="1630946" y="1272172"/>
                  <a:pt x="1311315" y="1591803"/>
                  <a:pt x="1311315" y="1986088"/>
                </a:cubicBezTo>
                <a:lnTo>
                  <a:pt x="1311315" y="3376605"/>
                </a:lnTo>
                <a:cubicBezTo>
                  <a:pt x="1311315" y="3475176"/>
                  <a:pt x="1331292" y="3569082"/>
                  <a:pt x="1367418" y="3654493"/>
                </a:cubicBezTo>
                <a:lnTo>
                  <a:pt x="1406208" y="3725957"/>
                </a:lnTo>
                <a:lnTo>
                  <a:pt x="0" y="3725957"/>
                </a:lnTo>
                <a:lnTo>
                  <a:pt x="0" y="1373297"/>
                </a:lnTo>
                <a:cubicBezTo>
                  <a:pt x="0" y="614845"/>
                  <a:pt x="614845" y="0"/>
                  <a:pt x="1373296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" name="Google Shape;71;p34"/>
          <p:cNvSpPr/>
          <p:nvPr>
            <p:ph idx="2" type="pic"/>
          </p:nvPr>
        </p:nvSpPr>
        <p:spPr>
          <a:xfrm>
            <a:off x="6150922" y="3414540"/>
            <a:ext cx="1113478" cy="110549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2" name="Google Shape;72;p34"/>
          <p:cNvSpPr/>
          <p:nvPr>
            <p:ph idx="3" type="pic"/>
          </p:nvPr>
        </p:nvSpPr>
        <p:spPr>
          <a:xfrm>
            <a:off x="-572549" y="4390233"/>
            <a:ext cx="2657940" cy="290016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/>
          <p:nvPr>
            <p:ph idx="2" type="pic"/>
          </p:nvPr>
        </p:nvSpPr>
        <p:spPr>
          <a:xfrm>
            <a:off x="2843213" y="0"/>
            <a:ext cx="9348787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" name="Google Shape;13;p17"/>
          <p:cNvSpPr/>
          <p:nvPr/>
        </p:nvSpPr>
        <p:spPr>
          <a:xfrm>
            <a:off x="0" y="0"/>
            <a:ext cx="2843213" cy="6858000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/>
          <p:nvPr/>
        </p:nvSpPr>
        <p:spPr>
          <a:xfrm>
            <a:off x="1292326" y="4184262"/>
            <a:ext cx="1725738" cy="1764261"/>
          </a:xfrm>
          <a:custGeom>
            <a:rect b="b" l="l" r="r" t="t"/>
            <a:pathLst>
              <a:path extrusionOk="0" h="1764261" w="1725738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rotWithShape="0" algn="ctr" sy="156000">
              <a:srgbClr val="F1FBFD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" name="Google Shape;75;p35"/>
          <p:cNvSpPr/>
          <p:nvPr>
            <p:ph idx="2" type="pic"/>
          </p:nvPr>
        </p:nvSpPr>
        <p:spPr>
          <a:xfrm>
            <a:off x="941294" y="2904565"/>
            <a:ext cx="4222376" cy="2971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6" name="Google Shape;76;p35"/>
          <p:cNvSpPr/>
          <p:nvPr>
            <p:ph idx="3" type="pic"/>
          </p:nvPr>
        </p:nvSpPr>
        <p:spPr>
          <a:xfrm>
            <a:off x="6199094" y="2904565"/>
            <a:ext cx="4222376" cy="2971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/>
          <p:nvPr>
            <p:ph idx="2" type="pic"/>
          </p:nvPr>
        </p:nvSpPr>
        <p:spPr>
          <a:xfrm>
            <a:off x="7620000" y="2014538"/>
            <a:ext cx="3063875" cy="306387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9" name="Google Shape;79;p36"/>
          <p:cNvSpPr/>
          <p:nvPr>
            <p:ph idx="3" type="pic"/>
          </p:nvPr>
        </p:nvSpPr>
        <p:spPr>
          <a:xfrm>
            <a:off x="6877685" y="4069081"/>
            <a:ext cx="1484630" cy="148463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" name="Google Shape;80;p36"/>
          <p:cNvSpPr/>
          <p:nvPr>
            <p:ph idx="4" type="pic"/>
          </p:nvPr>
        </p:nvSpPr>
        <p:spPr>
          <a:xfrm>
            <a:off x="10137332" y="1897969"/>
            <a:ext cx="1093086" cy="109308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1" name="Google Shape;81;p36"/>
          <p:cNvSpPr/>
          <p:nvPr>
            <p:ph idx="5" type="pic"/>
          </p:nvPr>
        </p:nvSpPr>
        <p:spPr>
          <a:xfrm>
            <a:off x="6300123" y="2827847"/>
            <a:ext cx="718628" cy="71862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2" name="Google Shape;82;p36"/>
          <p:cNvSpPr/>
          <p:nvPr>
            <p:ph idx="6" type="pic"/>
          </p:nvPr>
        </p:nvSpPr>
        <p:spPr>
          <a:xfrm>
            <a:off x="8889595" y="5593735"/>
            <a:ext cx="718628" cy="71862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3" name="Google Shape;83;p36"/>
          <p:cNvSpPr/>
          <p:nvPr>
            <p:ph idx="7" type="pic"/>
          </p:nvPr>
        </p:nvSpPr>
        <p:spPr>
          <a:xfrm>
            <a:off x="8934834" y="780588"/>
            <a:ext cx="718628" cy="71862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4" name="Google Shape;84;p36"/>
          <p:cNvSpPr/>
          <p:nvPr>
            <p:ph idx="8" type="pic"/>
          </p:nvPr>
        </p:nvSpPr>
        <p:spPr>
          <a:xfrm>
            <a:off x="10683875" y="4034859"/>
            <a:ext cx="718628" cy="71862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5" name="Google Shape;85;p36"/>
          <p:cNvSpPr/>
          <p:nvPr>
            <p:ph idx="9" type="pic"/>
          </p:nvPr>
        </p:nvSpPr>
        <p:spPr>
          <a:xfrm>
            <a:off x="7332586" y="1610254"/>
            <a:ext cx="718628" cy="71862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Vertical Text">
  <p:cSld name="1_Title and Vertical 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/>
          <p:nvPr>
            <p:ph idx="2" type="pic"/>
          </p:nvPr>
        </p:nvSpPr>
        <p:spPr>
          <a:xfrm>
            <a:off x="2" y="3053442"/>
            <a:ext cx="6074228" cy="380455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37"/>
          <p:cNvSpPr/>
          <p:nvPr>
            <p:ph idx="3" type="pic"/>
          </p:nvPr>
        </p:nvSpPr>
        <p:spPr>
          <a:xfrm>
            <a:off x="5423598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" name="Google Shape;89;p37"/>
          <p:cNvSpPr/>
          <p:nvPr>
            <p:ph idx="4" type="pic"/>
          </p:nvPr>
        </p:nvSpPr>
        <p:spPr>
          <a:xfrm>
            <a:off x="4687006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0" name="Google Shape;90;p37"/>
          <p:cNvSpPr/>
          <p:nvPr>
            <p:ph idx="5" type="pic"/>
          </p:nvPr>
        </p:nvSpPr>
        <p:spPr>
          <a:xfrm>
            <a:off x="3982565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" name="Google Shape;91;p37"/>
          <p:cNvSpPr/>
          <p:nvPr>
            <p:ph idx="6" type="pic"/>
          </p:nvPr>
        </p:nvSpPr>
        <p:spPr>
          <a:xfrm>
            <a:off x="2385760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" name="Google Shape;92;p37"/>
          <p:cNvSpPr/>
          <p:nvPr>
            <p:ph idx="7" type="pic"/>
          </p:nvPr>
        </p:nvSpPr>
        <p:spPr>
          <a:xfrm>
            <a:off x="1649168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3" name="Google Shape;93;p37"/>
          <p:cNvSpPr/>
          <p:nvPr>
            <p:ph idx="8" type="pic"/>
          </p:nvPr>
        </p:nvSpPr>
        <p:spPr>
          <a:xfrm>
            <a:off x="944727" y="5018107"/>
            <a:ext cx="424752" cy="42475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/>
          <p:nvPr>
            <p:ph idx="2" type="pic"/>
          </p:nvPr>
        </p:nvSpPr>
        <p:spPr>
          <a:xfrm>
            <a:off x="1549400" y="4807763"/>
            <a:ext cx="5461000" cy="20483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/>
          <p:nvPr/>
        </p:nvSpPr>
        <p:spPr>
          <a:xfrm>
            <a:off x="0" y="4379496"/>
            <a:ext cx="12192000" cy="2478505"/>
          </a:xfrm>
          <a:custGeom>
            <a:rect b="b" l="l" r="r" t="t"/>
            <a:pathLst>
              <a:path extrusionOk="0" h="2478505" w="12192000">
                <a:moveTo>
                  <a:pt x="6360695" y="0"/>
                </a:moveTo>
                <a:cubicBezTo>
                  <a:pt x="8580908" y="0"/>
                  <a:pt x="10564660" y="310200"/>
                  <a:pt x="11875481" y="796865"/>
                </a:cubicBezTo>
                <a:lnTo>
                  <a:pt x="12192000" y="926555"/>
                </a:lnTo>
                <a:lnTo>
                  <a:pt x="12192000" y="2478505"/>
                </a:lnTo>
                <a:lnTo>
                  <a:pt x="0" y="2478505"/>
                </a:lnTo>
                <a:lnTo>
                  <a:pt x="0" y="1194649"/>
                </a:lnTo>
                <a:lnTo>
                  <a:pt x="76512" y="1145984"/>
                </a:lnTo>
                <a:cubicBezTo>
                  <a:pt x="1286740" y="463384"/>
                  <a:pt x="3647102" y="0"/>
                  <a:pt x="6360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8" name="Google Shape;98;p39"/>
          <p:cNvSpPr/>
          <p:nvPr>
            <p:ph idx="2" type="pic"/>
          </p:nvPr>
        </p:nvSpPr>
        <p:spPr>
          <a:xfrm>
            <a:off x="1316851" y="2989848"/>
            <a:ext cx="4222376" cy="297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9" name="Google Shape;99;p39"/>
          <p:cNvSpPr/>
          <p:nvPr>
            <p:ph idx="3" type="pic"/>
          </p:nvPr>
        </p:nvSpPr>
        <p:spPr>
          <a:xfrm>
            <a:off x="6593701" y="2989848"/>
            <a:ext cx="4222376" cy="2971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0" name="Google Shape;100;p39"/>
          <p:cNvSpPr/>
          <p:nvPr>
            <p:ph idx="4" type="pic"/>
          </p:nvPr>
        </p:nvSpPr>
        <p:spPr>
          <a:xfrm>
            <a:off x="6269400" y="3440514"/>
            <a:ext cx="1286870" cy="117704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1" name="Google Shape;101;p39"/>
          <p:cNvSpPr/>
          <p:nvPr>
            <p:ph idx="5" type="pic"/>
          </p:nvPr>
        </p:nvSpPr>
        <p:spPr>
          <a:xfrm>
            <a:off x="1067596" y="3440514"/>
            <a:ext cx="1286870" cy="117704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ertical Title and Text">
  <p:cSld name="1_Vertical Title and 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>
            <p:ph idx="2" type="pic"/>
          </p:nvPr>
        </p:nvSpPr>
        <p:spPr>
          <a:xfrm>
            <a:off x="6228272" y="0"/>
            <a:ext cx="5963728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/>
          <p:nvPr/>
        </p:nvSpPr>
        <p:spPr>
          <a:xfrm>
            <a:off x="1292326" y="4184262"/>
            <a:ext cx="1725738" cy="1764261"/>
          </a:xfrm>
          <a:custGeom>
            <a:rect b="b" l="l" r="r" t="t"/>
            <a:pathLst>
              <a:path extrusionOk="0" h="1764261" w="1725738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rotWithShape="0" algn="ctr" sy="156000">
              <a:srgbClr val="F1FBFD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" name="Google Shape;18;p19"/>
          <p:cNvSpPr/>
          <p:nvPr>
            <p:ph idx="2" type="pic"/>
          </p:nvPr>
        </p:nvSpPr>
        <p:spPr>
          <a:xfrm>
            <a:off x="0" y="3018970"/>
            <a:ext cx="6096000" cy="301897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" name="Google Shape;19;p19"/>
          <p:cNvSpPr/>
          <p:nvPr>
            <p:ph idx="3" type="pic"/>
          </p:nvPr>
        </p:nvSpPr>
        <p:spPr>
          <a:xfrm>
            <a:off x="9231084" y="3018970"/>
            <a:ext cx="2960915" cy="301897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/>
          <p:nvPr/>
        </p:nvSpPr>
        <p:spPr>
          <a:xfrm>
            <a:off x="1292326" y="4184262"/>
            <a:ext cx="1725738" cy="1764261"/>
          </a:xfrm>
          <a:custGeom>
            <a:rect b="b" l="l" r="r" t="t"/>
            <a:pathLst>
              <a:path extrusionOk="0" h="1764261" w="1725738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rotWithShape="0" algn="ctr" sy="156000">
              <a:srgbClr val="F1FBFD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22;p20"/>
          <p:cNvSpPr/>
          <p:nvPr/>
        </p:nvSpPr>
        <p:spPr>
          <a:xfrm flipH="1" rot="10800000">
            <a:off x="0" y="2991172"/>
            <a:ext cx="6508375" cy="3866827"/>
          </a:xfrm>
          <a:prstGeom prst="rect">
            <a:avLst/>
          </a:prstGeom>
          <a:solidFill>
            <a:srgbClr val="D9EFD2">
              <a:alpha val="3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" name="Google Shape;23;p20"/>
          <p:cNvSpPr/>
          <p:nvPr>
            <p:ph idx="2" type="pic"/>
          </p:nvPr>
        </p:nvSpPr>
        <p:spPr>
          <a:xfrm>
            <a:off x="1970758" y="2991173"/>
            <a:ext cx="4537618" cy="207677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" name="Google Shape;24;p20"/>
          <p:cNvSpPr/>
          <p:nvPr>
            <p:ph idx="3" type="pic"/>
          </p:nvPr>
        </p:nvSpPr>
        <p:spPr>
          <a:xfrm>
            <a:off x="7355401" y="2991173"/>
            <a:ext cx="3391180" cy="207677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/>
          <p:nvPr>
            <p:ph idx="2" type="pic"/>
          </p:nvPr>
        </p:nvSpPr>
        <p:spPr>
          <a:xfrm>
            <a:off x="5452842" y="0"/>
            <a:ext cx="4371361" cy="561703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" name="Google Shape;27;p21"/>
          <p:cNvSpPr/>
          <p:nvPr>
            <p:ph idx="3" type="pic"/>
          </p:nvPr>
        </p:nvSpPr>
        <p:spPr>
          <a:xfrm>
            <a:off x="2718753" y="0"/>
            <a:ext cx="2747737" cy="561703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solidFill>
          <a:schemeClr val="dk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/>
          <p:nvPr>
            <p:ph idx="2" type="pic"/>
          </p:nvPr>
        </p:nvSpPr>
        <p:spPr>
          <a:xfrm>
            <a:off x="0" y="1761725"/>
            <a:ext cx="12192000" cy="32194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/>
          <p:nvPr>
            <p:ph idx="2" type="pic"/>
          </p:nvPr>
        </p:nvSpPr>
        <p:spPr>
          <a:xfrm>
            <a:off x="1" y="0"/>
            <a:ext cx="773429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/>
          <p:nvPr>
            <p:ph idx="2" type="pic"/>
          </p:nvPr>
        </p:nvSpPr>
        <p:spPr>
          <a:xfrm>
            <a:off x="5764696" y="0"/>
            <a:ext cx="6427304" cy="685799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0" y="866000"/>
            <a:ext cx="12192000" cy="5991900"/>
          </a:xfrm>
          <a:prstGeom prst="rect">
            <a:avLst/>
          </a:prstGeom>
          <a:solidFill>
            <a:srgbClr val="354659">
              <a:alpha val="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07" name="Google Shape;107;p1"/>
          <p:cNvGrpSpPr/>
          <p:nvPr/>
        </p:nvGrpSpPr>
        <p:grpSpPr>
          <a:xfrm>
            <a:off x="647070" y="2184797"/>
            <a:ext cx="11335003" cy="2664677"/>
            <a:chOff x="3469990" y="1992514"/>
            <a:chExt cx="8814155" cy="2664677"/>
          </a:xfrm>
        </p:grpSpPr>
        <p:grpSp>
          <p:nvGrpSpPr>
            <p:cNvPr id="108" name="Google Shape;108;p1"/>
            <p:cNvGrpSpPr/>
            <p:nvPr/>
          </p:nvGrpSpPr>
          <p:grpSpPr>
            <a:xfrm>
              <a:off x="4863345" y="2055417"/>
              <a:ext cx="7420800" cy="1178925"/>
              <a:chOff x="4863345" y="2055417"/>
              <a:chExt cx="7420800" cy="1178925"/>
            </a:xfrm>
          </p:grpSpPr>
          <p:sp>
            <p:nvSpPr>
              <p:cNvPr id="109" name="Google Shape;109;p1"/>
              <p:cNvSpPr txBox="1"/>
              <p:nvPr/>
            </p:nvSpPr>
            <p:spPr>
              <a:xfrm>
                <a:off x="5120481" y="2301705"/>
                <a:ext cx="347219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800" u="none" cap="none" strike="noStrike">
                  <a:solidFill>
                    <a:srgbClr val="595959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10" name="Google Shape;110;p1"/>
              <p:cNvSpPr txBox="1"/>
              <p:nvPr/>
            </p:nvSpPr>
            <p:spPr>
              <a:xfrm>
                <a:off x="5382648" y="2772642"/>
                <a:ext cx="6382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>
                    <a:solidFill>
                      <a:srgbClr val="354659"/>
                    </a:solidFill>
                    <a:latin typeface="Avenir"/>
                    <a:ea typeface="Avenir"/>
                    <a:cs typeface="Avenir"/>
                    <a:sym typeface="Avenir"/>
                  </a:rPr>
                  <a:t>A Multidimensional Sustainability Assessment in Serbia</a:t>
                </a:r>
                <a:endParaRPr i="0" sz="2400" u="none" cap="none" strike="noStrike">
                  <a:solidFill>
                    <a:srgbClr val="354659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11" name="Google Shape;111;p1"/>
              <p:cNvSpPr txBox="1"/>
              <p:nvPr/>
            </p:nvSpPr>
            <p:spPr>
              <a:xfrm>
                <a:off x="4863345" y="2055417"/>
                <a:ext cx="7420800" cy="6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3600">
                    <a:solidFill>
                      <a:srgbClr val="8BC53F"/>
                    </a:solidFill>
                    <a:latin typeface="Avenir"/>
                    <a:ea typeface="Avenir"/>
                    <a:cs typeface="Avenir"/>
                    <a:sym typeface="Avenir"/>
                  </a:rPr>
                  <a:t>Resource Efficiency and Urban Quality of Life</a:t>
                </a:r>
                <a:endParaRPr i="0" sz="3600" u="none" cap="none" strike="noStrike">
                  <a:solidFill>
                    <a:srgbClr val="8BC53F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pic>
          <p:nvPicPr>
            <p:cNvPr id="112" name="Google Shape;112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9990" y="1992514"/>
              <a:ext cx="1094940" cy="26646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" name="Google Shape;1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55" y="6027123"/>
            <a:ext cx="1809081" cy="36438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/>
          <p:nvPr/>
        </p:nvSpPr>
        <p:spPr>
          <a:xfrm>
            <a:off x="0" y="0"/>
            <a:ext cx="12192000" cy="866002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1"/>
          <p:cNvSpPr/>
          <p:nvPr/>
        </p:nvSpPr>
        <p:spPr>
          <a:xfrm>
            <a:off x="0" y="5525585"/>
            <a:ext cx="12192000" cy="81527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0" y="6776473"/>
            <a:ext cx="12192000" cy="81527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7" name="Google Shape;1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3598" y="5926508"/>
            <a:ext cx="7978720" cy="50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9563" y="4666988"/>
            <a:ext cx="2152938" cy="787200"/>
          </a:xfrm>
          <a:prstGeom prst="rect">
            <a:avLst/>
          </a:prstGeom>
          <a:solidFill>
            <a:srgbClr val="354659">
              <a:alpha val="4710"/>
            </a:srgbClr>
          </a:solidFill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3616763" y="3808400"/>
            <a:ext cx="6572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Sonja Jovanović, Vesna Janković Milić, Marija Džunić</a:t>
            </a:r>
            <a:endParaRPr b="1" sz="21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Faculty of Economics, University of Niš, Serbia</a:t>
            </a:r>
            <a:endParaRPr sz="22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4659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/>
          <p:nvPr/>
        </p:nvSpPr>
        <p:spPr>
          <a:xfrm>
            <a:off x="1248900" y="1094550"/>
            <a:ext cx="969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1" lang="en-US" sz="1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Sustainable cities are not defined only by growth — but by their capacity to regenerate and adapt.</a:t>
            </a:r>
            <a:endParaRPr i="1" sz="29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5633560" y="2508330"/>
            <a:ext cx="3925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6213" y="2453494"/>
            <a:ext cx="3525471" cy="76272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4"/>
          <p:cNvSpPr txBox="1"/>
          <p:nvPr/>
        </p:nvSpPr>
        <p:spPr>
          <a:xfrm>
            <a:off x="5633560" y="5800183"/>
            <a:ext cx="19840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www.crossreis.com</a:t>
            </a:r>
            <a:br>
              <a:rPr b="0" i="0" lang="en-US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b="0" i="0" lang="en-US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info@crossreis.com</a:t>
            </a:r>
            <a:endParaRPr b="0" i="0" sz="12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3"/>
          <p:cNvGrpSpPr/>
          <p:nvPr/>
        </p:nvGrpSpPr>
        <p:grpSpPr>
          <a:xfrm>
            <a:off x="1175761" y="666479"/>
            <a:ext cx="261611" cy="261611"/>
            <a:chOff x="1093788" y="1220788"/>
            <a:chExt cx="306387" cy="306387"/>
          </a:xfrm>
        </p:grpSpPr>
        <p:sp>
          <p:nvSpPr>
            <p:cNvPr id="126" name="Google Shape;126;p3"/>
            <p:cNvSpPr/>
            <p:nvPr/>
          </p:nvSpPr>
          <p:spPr>
            <a:xfrm>
              <a:off x="1093788" y="1220788"/>
              <a:ext cx="252412" cy="250825"/>
            </a:xfrm>
            <a:custGeom>
              <a:rect b="b" l="l" r="r" t="t"/>
              <a:pathLst>
                <a:path extrusionOk="0" h="2847" w="2854">
                  <a:moveTo>
                    <a:pt x="1427" y="0"/>
                  </a:moveTo>
                  <a:lnTo>
                    <a:pt x="1525" y="3"/>
                  </a:lnTo>
                  <a:lnTo>
                    <a:pt x="1621" y="13"/>
                  </a:lnTo>
                  <a:lnTo>
                    <a:pt x="1715" y="29"/>
                  </a:lnTo>
                  <a:lnTo>
                    <a:pt x="1807" y="51"/>
                  </a:lnTo>
                  <a:lnTo>
                    <a:pt x="1896" y="78"/>
                  </a:lnTo>
                  <a:lnTo>
                    <a:pt x="1983" y="112"/>
                  </a:lnTo>
                  <a:lnTo>
                    <a:pt x="2067" y="151"/>
                  </a:lnTo>
                  <a:lnTo>
                    <a:pt x="2148" y="194"/>
                  </a:lnTo>
                  <a:lnTo>
                    <a:pt x="2225" y="243"/>
                  </a:lnTo>
                  <a:lnTo>
                    <a:pt x="2300" y="296"/>
                  </a:lnTo>
                  <a:lnTo>
                    <a:pt x="2370" y="355"/>
                  </a:lnTo>
                  <a:lnTo>
                    <a:pt x="2437" y="417"/>
                  </a:lnTo>
                  <a:lnTo>
                    <a:pt x="2500" y="483"/>
                  </a:lnTo>
                  <a:lnTo>
                    <a:pt x="2558" y="554"/>
                  </a:lnTo>
                  <a:lnTo>
                    <a:pt x="2612" y="628"/>
                  </a:lnTo>
                  <a:lnTo>
                    <a:pt x="2660" y="704"/>
                  </a:lnTo>
                  <a:lnTo>
                    <a:pt x="2703" y="785"/>
                  </a:lnTo>
                  <a:lnTo>
                    <a:pt x="2742" y="869"/>
                  </a:lnTo>
                  <a:lnTo>
                    <a:pt x="2776" y="956"/>
                  </a:lnTo>
                  <a:lnTo>
                    <a:pt x="2804" y="1044"/>
                  </a:lnTo>
                  <a:lnTo>
                    <a:pt x="2826" y="1136"/>
                  </a:lnTo>
                  <a:lnTo>
                    <a:pt x="2842" y="1230"/>
                  </a:lnTo>
                  <a:lnTo>
                    <a:pt x="2851" y="1326"/>
                  </a:lnTo>
                  <a:lnTo>
                    <a:pt x="2854" y="1423"/>
                  </a:lnTo>
                  <a:lnTo>
                    <a:pt x="1427" y="1423"/>
                  </a:lnTo>
                  <a:lnTo>
                    <a:pt x="1427" y="2847"/>
                  </a:lnTo>
                  <a:lnTo>
                    <a:pt x="1330" y="2843"/>
                  </a:lnTo>
                  <a:lnTo>
                    <a:pt x="1234" y="2833"/>
                  </a:lnTo>
                  <a:lnTo>
                    <a:pt x="1140" y="2817"/>
                  </a:lnTo>
                  <a:lnTo>
                    <a:pt x="1048" y="2795"/>
                  </a:lnTo>
                  <a:lnTo>
                    <a:pt x="958" y="2768"/>
                  </a:lnTo>
                  <a:lnTo>
                    <a:pt x="872" y="2734"/>
                  </a:lnTo>
                  <a:lnTo>
                    <a:pt x="787" y="2696"/>
                  </a:lnTo>
                  <a:lnTo>
                    <a:pt x="707" y="2652"/>
                  </a:lnTo>
                  <a:lnTo>
                    <a:pt x="629" y="2604"/>
                  </a:lnTo>
                  <a:lnTo>
                    <a:pt x="555" y="2550"/>
                  </a:lnTo>
                  <a:lnTo>
                    <a:pt x="484" y="2492"/>
                  </a:lnTo>
                  <a:lnTo>
                    <a:pt x="418" y="2430"/>
                  </a:lnTo>
                  <a:lnTo>
                    <a:pt x="356" y="2362"/>
                  </a:lnTo>
                  <a:lnTo>
                    <a:pt x="298" y="2293"/>
                  </a:lnTo>
                  <a:lnTo>
                    <a:pt x="244" y="2218"/>
                  </a:lnTo>
                  <a:lnTo>
                    <a:pt x="195" y="2141"/>
                  </a:lnTo>
                  <a:lnTo>
                    <a:pt x="151" y="2060"/>
                  </a:lnTo>
                  <a:lnTo>
                    <a:pt x="112" y="1977"/>
                  </a:lnTo>
                  <a:lnTo>
                    <a:pt x="79" y="1891"/>
                  </a:lnTo>
                  <a:lnTo>
                    <a:pt x="52" y="1801"/>
                  </a:lnTo>
                  <a:lnTo>
                    <a:pt x="30" y="1710"/>
                  </a:lnTo>
                  <a:lnTo>
                    <a:pt x="14" y="1616"/>
                  </a:lnTo>
                  <a:lnTo>
                    <a:pt x="3" y="1520"/>
                  </a:lnTo>
                  <a:lnTo>
                    <a:pt x="0" y="1423"/>
                  </a:lnTo>
                  <a:lnTo>
                    <a:pt x="0" y="1423"/>
                  </a:lnTo>
                  <a:lnTo>
                    <a:pt x="3" y="1326"/>
                  </a:lnTo>
                  <a:lnTo>
                    <a:pt x="14" y="1230"/>
                  </a:lnTo>
                  <a:lnTo>
                    <a:pt x="30" y="1136"/>
                  </a:lnTo>
                  <a:lnTo>
                    <a:pt x="52" y="1044"/>
                  </a:lnTo>
                  <a:lnTo>
                    <a:pt x="79" y="956"/>
                  </a:lnTo>
                  <a:lnTo>
                    <a:pt x="112" y="869"/>
                  </a:lnTo>
                  <a:lnTo>
                    <a:pt x="151" y="785"/>
                  </a:lnTo>
                  <a:lnTo>
                    <a:pt x="195" y="704"/>
                  </a:lnTo>
                  <a:lnTo>
                    <a:pt x="244" y="628"/>
                  </a:lnTo>
                  <a:lnTo>
                    <a:pt x="298" y="554"/>
                  </a:lnTo>
                  <a:lnTo>
                    <a:pt x="356" y="483"/>
                  </a:lnTo>
                  <a:lnTo>
                    <a:pt x="418" y="417"/>
                  </a:lnTo>
                  <a:lnTo>
                    <a:pt x="484" y="355"/>
                  </a:lnTo>
                  <a:lnTo>
                    <a:pt x="555" y="296"/>
                  </a:lnTo>
                  <a:lnTo>
                    <a:pt x="629" y="243"/>
                  </a:lnTo>
                  <a:lnTo>
                    <a:pt x="707" y="194"/>
                  </a:lnTo>
                  <a:lnTo>
                    <a:pt x="787" y="151"/>
                  </a:lnTo>
                  <a:lnTo>
                    <a:pt x="872" y="112"/>
                  </a:lnTo>
                  <a:lnTo>
                    <a:pt x="958" y="78"/>
                  </a:lnTo>
                  <a:lnTo>
                    <a:pt x="1048" y="51"/>
                  </a:lnTo>
                  <a:lnTo>
                    <a:pt x="1140" y="29"/>
                  </a:lnTo>
                  <a:lnTo>
                    <a:pt x="1234" y="13"/>
                  </a:lnTo>
                  <a:lnTo>
                    <a:pt x="1330" y="3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247775" y="1373188"/>
              <a:ext cx="152400" cy="153987"/>
            </a:xfrm>
            <a:custGeom>
              <a:rect b="b" l="l" r="r" t="t"/>
              <a:pathLst>
                <a:path extrusionOk="0" h="1730" w="1733">
                  <a:moveTo>
                    <a:pt x="306" y="1244"/>
                  </a:moveTo>
                  <a:lnTo>
                    <a:pt x="306" y="1415"/>
                  </a:lnTo>
                  <a:lnTo>
                    <a:pt x="378" y="1403"/>
                  </a:lnTo>
                  <a:lnTo>
                    <a:pt x="450" y="1387"/>
                  </a:lnTo>
                  <a:lnTo>
                    <a:pt x="306" y="1244"/>
                  </a:lnTo>
                  <a:close/>
                  <a:moveTo>
                    <a:pt x="305" y="902"/>
                  </a:moveTo>
                  <a:lnTo>
                    <a:pt x="305" y="1073"/>
                  </a:lnTo>
                  <a:lnTo>
                    <a:pt x="581" y="1348"/>
                  </a:lnTo>
                  <a:lnTo>
                    <a:pt x="643" y="1325"/>
                  </a:lnTo>
                  <a:lnTo>
                    <a:pt x="703" y="1299"/>
                  </a:lnTo>
                  <a:lnTo>
                    <a:pt x="305" y="902"/>
                  </a:lnTo>
                  <a:close/>
                  <a:moveTo>
                    <a:pt x="306" y="560"/>
                  </a:moveTo>
                  <a:lnTo>
                    <a:pt x="306" y="731"/>
                  </a:lnTo>
                  <a:lnTo>
                    <a:pt x="814" y="1238"/>
                  </a:lnTo>
                  <a:lnTo>
                    <a:pt x="866" y="1205"/>
                  </a:lnTo>
                  <a:lnTo>
                    <a:pt x="916" y="1168"/>
                  </a:lnTo>
                  <a:lnTo>
                    <a:pt x="306" y="560"/>
                  </a:lnTo>
                  <a:close/>
                  <a:moveTo>
                    <a:pt x="1251" y="306"/>
                  </a:moveTo>
                  <a:lnTo>
                    <a:pt x="1392" y="446"/>
                  </a:lnTo>
                  <a:lnTo>
                    <a:pt x="1407" y="376"/>
                  </a:lnTo>
                  <a:lnTo>
                    <a:pt x="1417" y="306"/>
                  </a:lnTo>
                  <a:lnTo>
                    <a:pt x="1251" y="306"/>
                  </a:lnTo>
                  <a:close/>
                  <a:moveTo>
                    <a:pt x="909" y="306"/>
                  </a:moveTo>
                  <a:lnTo>
                    <a:pt x="1303" y="699"/>
                  </a:lnTo>
                  <a:lnTo>
                    <a:pt x="1330" y="639"/>
                  </a:lnTo>
                  <a:lnTo>
                    <a:pt x="1353" y="578"/>
                  </a:lnTo>
                  <a:lnTo>
                    <a:pt x="1080" y="306"/>
                  </a:lnTo>
                  <a:lnTo>
                    <a:pt x="909" y="306"/>
                  </a:lnTo>
                  <a:close/>
                  <a:moveTo>
                    <a:pt x="306" y="306"/>
                  </a:moveTo>
                  <a:lnTo>
                    <a:pt x="306" y="388"/>
                  </a:lnTo>
                  <a:lnTo>
                    <a:pt x="1010" y="1091"/>
                  </a:lnTo>
                  <a:lnTo>
                    <a:pt x="1054" y="1050"/>
                  </a:lnTo>
                  <a:lnTo>
                    <a:pt x="1096" y="1006"/>
                  </a:lnTo>
                  <a:lnTo>
                    <a:pt x="394" y="306"/>
                  </a:lnTo>
                  <a:lnTo>
                    <a:pt x="306" y="306"/>
                  </a:lnTo>
                  <a:close/>
                  <a:moveTo>
                    <a:pt x="565" y="305"/>
                  </a:moveTo>
                  <a:lnTo>
                    <a:pt x="1173" y="912"/>
                  </a:lnTo>
                  <a:lnTo>
                    <a:pt x="1209" y="862"/>
                  </a:lnTo>
                  <a:lnTo>
                    <a:pt x="1242" y="809"/>
                  </a:lnTo>
                  <a:lnTo>
                    <a:pt x="736" y="305"/>
                  </a:lnTo>
                  <a:lnTo>
                    <a:pt x="565" y="305"/>
                  </a:lnTo>
                  <a:close/>
                  <a:moveTo>
                    <a:pt x="0" y="0"/>
                  </a:moveTo>
                  <a:lnTo>
                    <a:pt x="1733" y="0"/>
                  </a:lnTo>
                  <a:lnTo>
                    <a:pt x="1733" y="153"/>
                  </a:lnTo>
                  <a:lnTo>
                    <a:pt x="1730" y="257"/>
                  </a:lnTo>
                  <a:lnTo>
                    <a:pt x="1719" y="358"/>
                  </a:lnTo>
                  <a:lnTo>
                    <a:pt x="1703" y="458"/>
                  </a:lnTo>
                  <a:lnTo>
                    <a:pt x="1681" y="556"/>
                  </a:lnTo>
                  <a:lnTo>
                    <a:pt x="1653" y="651"/>
                  </a:lnTo>
                  <a:lnTo>
                    <a:pt x="1618" y="743"/>
                  </a:lnTo>
                  <a:lnTo>
                    <a:pt x="1578" y="833"/>
                  </a:lnTo>
                  <a:lnTo>
                    <a:pt x="1533" y="920"/>
                  </a:lnTo>
                  <a:lnTo>
                    <a:pt x="1483" y="1003"/>
                  </a:lnTo>
                  <a:lnTo>
                    <a:pt x="1428" y="1083"/>
                  </a:lnTo>
                  <a:lnTo>
                    <a:pt x="1368" y="1160"/>
                  </a:lnTo>
                  <a:lnTo>
                    <a:pt x="1303" y="1233"/>
                  </a:lnTo>
                  <a:lnTo>
                    <a:pt x="1235" y="1301"/>
                  </a:lnTo>
                  <a:lnTo>
                    <a:pt x="1162" y="1365"/>
                  </a:lnTo>
                  <a:lnTo>
                    <a:pt x="1085" y="1424"/>
                  </a:lnTo>
                  <a:lnTo>
                    <a:pt x="1004" y="1480"/>
                  </a:lnTo>
                  <a:lnTo>
                    <a:pt x="921" y="1530"/>
                  </a:lnTo>
                  <a:lnTo>
                    <a:pt x="835" y="1575"/>
                  </a:lnTo>
                  <a:lnTo>
                    <a:pt x="744" y="1615"/>
                  </a:lnTo>
                  <a:lnTo>
                    <a:pt x="652" y="1649"/>
                  </a:lnTo>
                  <a:lnTo>
                    <a:pt x="556" y="1677"/>
                  </a:lnTo>
                  <a:lnTo>
                    <a:pt x="458" y="1699"/>
                  </a:lnTo>
                  <a:lnTo>
                    <a:pt x="358" y="1716"/>
                  </a:lnTo>
                  <a:lnTo>
                    <a:pt x="256" y="1725"/>
                  </a:lnTo>
                  <a:lnTo>
                    <a:pt x="153" y="1730"/>
                  </a:lnTo>
                  <a:lnTo>
                    <a:pt x="0" y="1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128" name="Google Shape;128;p3" title="Circular framework.png"/>
          <p:cNvPicPr preferRelativeResize="0"/>
          <p:nvPr/>
        </p:nvPicPr>
        <p:blipFill rotWithShape="1">
          <a:blip r:embed="rId3">
            <a:alphaModFix/>
          </a:blip>
          <a:srcRect b="8433" l="0" r="0" t="0"/>
          <a:stretch/>
        </p:blipFill>
        <p:spPr>
          <a:xfrm>
            <a:off x="1181100" y="559225"/>
            <a:ext cx="9829801" cy="600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800" y="96175"/>
            <a:ext cx="1549400" cy="3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3e0baac521e_1_1"/>
          <p:cNvGrpSpPr/>
          <p:nvPr/>
        </p:nvGrpSpPr>
        <p:grpSpPr>
          <a:xfrm>
            <a:off x="1175807" y="666530"/>
            <a:ext cx="261624" cy="261624"/>
            <a:chOff x="1093788" y="1220788"/>
            <a:chExt cx="306387" cy="306387"/>
          </a:xfrm>
        </p:grpSpPr>
        <p:sp>
          <p:nvSpPr>
            <p:cNvPr id="136" name="Google Shape;136;g3e0baac521e_1_1"/>
            <p:cNvSpPr/>
            <p:nvPr/>
          </p:nvSpPr>
          <p:spPr>
            <a:xfrm>
              <a:off x="1093788" y="1220788"/>
              <a:ext cx="252415" cy="250828"/>
            </a:xfrm>
            <a:custGeom>
              <a:rect b="b" l="l" r="r" t="t"/>
              <a:pathLst>
                <a:path extrusionOk="0" h="2847" w="2854">
                  <a:moveTo>
                    <a:pt x="1427" y="0"/>
                  </a:moveTo>
                  <a:lnTo>
                    <a:pt x="1525" y="3"/>
                  </a:lnTo>
                  <a:lnTo>
                    <a:pt x="1621" y="13"/>
                  </a:lnTo>
                  <a:lnTo>
                    <a:pt x="1715" y="29"/>
                  </a:lnTo>
                  <a:lnTo>
                    <a:pt x="1807" y="51"/>
                  </a:lnTo>
                  <a:lnTo>
                    <a:pt x="1896" y="78"/>
                  </a:lnTo>
                  <a:lnTo>
                    <a:pt x="1983" y="112"/>
                  </a:lnTo>
                  <a:lnTo>
                    <a:pt x="2067" y="151"/>
                  </a:lnTo>
                  <a:lnTo>
                    <a:pt x="2148" y="194"/>
                  </a:lnTo>
                  <a:lnTo>
                    <a:pt x="2225" y="243"/>
                  </a:lnTo>
                  <a:lnTo>
                    <a:pt x="2300" y="296"/>
                  </a:lnTo>
                  <a:lnTo>
                    <a:pt x="2370" y="355"/>
                  </a:lnTo>
                  <a:lnTo>
                    <a:pt x="2437" y="417"/>
                  </a:lnTo>
                  <a:lnTo>
                    <a:pt x="2500" y="483"/>
                  </a:lnTo>
                  <a:lnTo>
                    <a:pt x="2558" y="554"/>
                  </a:lnTo>
                  <a:lnTo>
                    <a:pt x="2612" y="628"/>
                  </a:lnTo>
                  <a:lnTo>
                    <a:pt x="2660" y="704"/>
                  </a:lnTo>
                  <a:lnTo>
                    <a:pt x="2703" y="785"/>
                  </a:lnTo>
                  <a:lnTo>
                    <a:pt x="2742" y="869"/>
                  </a:lnTo>
                  <a:lnTo>
                    <a:pt x="2776" y="956"/>
                  </a:lnTo>
                  <a:lnTo>
                    <a:pt x="2804" y="1044"/>
                  </a:lnTo>
                  <a:lnTo>
                    <a:pt x="2826" y="1136"/>
                  </a:lnTo>
                  <a:lnTo>
                    <a:pt x="2842" y="1230"/>
                  </a:lnTo>
                  <a:lnTo>
                    <a:pt x="2851" y="1326"/>
                  </a:lnTo>
                  <a:lnTo>
                    <a:pt x="2854" y="1423"/>
                  </a:lnTo>
                  <a:lnTo>
                    <a:pt x="1427" y="1423"/>
                  </a:lnTo>
                  <a:lnTo>
                    <a:pt x="1427" y="2847"/>
                  </a:lnTo>
                  <a:lnTo>
                    <a:pt x="1330" y="2843"/>
                  </a:lnTo>
                  <a:lnTo>
                    <a:pt x="1234" y="2833"/>
                  </a:lnTo>
                  <a:lnTo>
                    <a:pt x="1140" y="2817"/>
                  </a:lnTo>
                  <a:lnTo>
                    <a:pt x="1048" y="2795"/>
                  </a:lnTo>
                  <a:lnTo>
                    <a:pt x="958" y="2768"/>
                  </a:lnTo>
                  <a:lnTo>
                    <a:pt x="872" y="2734"/>
                  </a:lnTo>
                  <a:lnTo>
                    <a:pt x="787" y="2696"/>
                  </a:lnTo>
                  <a:lnTo>
                    <a:pt x="707" y="2652"/>
                  </a:lnTo>
                  <a:lnTo>
                    <a:pt x="629" y="2604"/>
                  </a:lnTo>
                  <a:lnTo>
                    <a:pt x="555" y="2550"/>
                  </a:lnTo>
                  <a:lnTo>
                    <a:pt x="484" y="2492"/>
                  </a:lnTo>
                  <a:lnTo>
                    <a:pt x="418" y="2430"/>
                  </a:lnTo>
                  <a:lnTo>
                    <a:pt x="356" y="2362"/>
                  </a:lnTo>
                  <a:lnTo>
                    <a:pt x="298" y="2293"/>
                  </a:lnTo>
                  <a:lnTo>
                    <a:pt x="244" y="2218"/>
                  </a:lnTo>
                  <a:lnTo>
                    <a:pt x="195" y="2141"/>
                  </a:lnTo>
                  <a:lnTo>
                    <a:pt x="151" y="2060"/>
                  </a:lnTo>
                  <a:lnTo>
                    <a:pt x="112" y="1977"/>
                  </a:lnTo>
                  <a:lnTo>
                    <a:pt x="79" y="1891"/>
                  </a:lnTo>
                  <a:lnTo>
                    <a:pt x="52" y="1801"/>
                  </a:lnTo>
                  <a:lnTo>
                    <a:pt x="30" y="1710"/>
                  </a:lnTo>
                  <a:lnTo>
                    <a:pt x="14" y="1616"/>
                  </a:lnTo>
                  <a:lnTo>
                    <a:pt x="3" y="1520"/>
                  </a:lnTo>
                  <a:lnTo>
                    <a:pt x="0" y="1423"/>
                  </a:lnTo>
                  <a:lnTo>
                    <a:pt x="0" y="1423"/>
                  </a:lnTo>
                  <a:lnTo>
                    <a:pt x="3" y="1326"/>
                  </a:lnTo>
                  <a:lnTo>
                    <a:pt x="14" y="1230"/>
                  </a:lnTo>
                  <a:lnTo>
                    <a:pt x="30" y="1136"/>
                  </a:lnTo>
                  <a:lnTo>
                    <a:pt x="52" y="1044"/>
                  </a:lnTo>
                  <a:lnTo>
                    <a:pt x="79" y="956"/>
                  </a:lnTo>
                  <a:lnTo>
                    <a:pt x="112" y="869"/>
                  </a:lnTo>
                  <a:lnTo>
                    <a:pt x="151" y="785"/>
                  </a:lnTo>
                  <a:lnTo>
                    <a:pt x="195" y="704"/>
                  </a:lnTo>
                  <a:lnTo>
                    <a:pt x="244" y="628"/>
                  </a:lnTo>
                  <a:lnTo>
                    <a:pt x="298" y="554"/>
                  </a:lnTo>
                  <a:lnTo>
                    <a:pt x="356" y="483"/>
                  </a:lnTo>
                  <a:lnTo>
                    <a:pt x="418" y="417"/>
                  </a:lnTo>
                  <a:lnTo>
                    <a:pt x="484" y="355"/>
                  </a:lnTo>
                  <a:lnTo>
                    <a:pt x="555" y="296"/>
                  </a:lnTo>
                  <a:lnTo>
                    <a:pt x="629" y="243"/>
                  </a:lnTo>
                  <a:lnTo>
                    <a:pt x="707" y="194"/>
                  </a:lnTo>
                  <a:lnTo>
                    <a:pt x="787" y="151"/>
                  </a:lnTo>
                  <a:lnTo>
                    <a:pt x="872" y="112"/>
                  </a:lnTo>
                  <a:lnTo>
                    <a:pt x="958" y="78"/>
                  </a:lnTo>
                  <a:lnTo>
                    <a:pt x="1048" y="51"/>
                  </a:lnTo>
                  <a:lnTo>
                    <a:pt x="1140" y="29"/>
                  </a:lnTo>
                  <a:lnTo>
                    <a:pt x="1234" y="13"/>
                  </a:lnTo>
                  <a:lnTo>
                    <a:pt x="1330" y="3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7" name="Google Shape;137;g3e0baac521e_1_1"/>
            <p:cNvSpPr/>
            <p:nvPr/>
          </p:nvSpPr>
          <p:spPr>
            <a:xfrm>
              <a:off x="1247775" y="1373188"/>
              <a:ext cx="152400" cy="153987"/>
            </a:xfrm>
            <a:custGeom>
              <a:rect b="b" l="l" r="r" t="t"/>
              <a:pathLst>
                <a:path extrusionOk="0" h="1730" w="1733">
                  <a:moveTo>
                    <a:pt x="306" y="1244"/>
                  </a:moveTo>
                  <a:lnTo>
                    <a:pt x="306" y="1415"/>
                  </a:lnTo>
                  <a:lnTo>
                    <a:pt x="378" y="1403"/>
                  </a:lnTo>
                  <a:lnTo>
                    <a:pt x="450" y="1387"/>
                  </a:lnTo>
                  <a:lnTo>
                    <a:pt x="306" y="1244"/>
                  </a:lnTo>
                  <a:close/>
                  <a:moveTo>
                    <a:pt x="305" y="902"/>
                  </a:moveTo>
                  <a:lnTo>
                    <a:pt x="305" y="1073"/>
                  </a:lnTo>
                  <a:lnTo>
                    <a:pt x="581" y="1348"/>
                  </a:lnTo>
                  <a:lnTo>
                    <a:pt x="643" y="1325"/>
                  </a:lnTo>
                  <a:lnTo>
                    <a:pt x="703" y="1299"/>
                  </a:lnTo>
                  <a:lnTo>
                    <a:pt x="305" y="902"/>
                  </a:lnTo>
                  <a:close/>
                  <a:moveTo>
                    <a:pt x="306" y="560"/>
                  </a:moveTo>
                  <a:lnTo>
                    <a:pt x="306" y="731"/>
                  </a:lnTo>
                  <a:lnTo>
                    <a:pt x="814" y="1238"/>
                  </a:lnTo>
                  <a:lnTo>
                    <a:pt x="866" y="1205"/>
                  </a:lnTo>
                  <a:lnTo>
                    <a:pt x="916" y="1168"/>
                  </a:lnTo>
                  <a:lnTo>
                    <a:pt x="306" y="560"/>
                  </a:lnTo>
                  <a:close/>
                  <a:moveTo>
                    <a:pt x="1251" y="306"/>
                  </a:moveTo>
                  <a:lnTo>
                    <a:pt x="1392" y="446"/>
                  </a:lnTo>
                  <a:lnTo>
                    <a:pt x="1407" y="376"/>
                  </a:lnTo>
                  <a:lnTo>
                    <a:pt x="1417" y="306"/>
                  </a:lnTo>
                  <a:lnTo>
                    <a:pt x="1251" y="306"/>
                  </a:lnTo>
                  <a:close/>
                  <a:moveTo>
                    <a:pt x="909" y="306"/>
                  </a:moveTo>
                  <a:lnTo>
                    <a:pt x="1303" y="699"/>
                  </a:lnTo>
                  <a:lnTo>
                    <a:pt x="1330" y="639"/>
                  </a:lnTo>
                  <a:lnTo>
                    <a:pt x="1353" y="578"/>
                  </a:lnTo>
                  <a:lnTo>
                    <a:pt x="1080" y="306"/>
                  </a:lnTo>
                  <a:lnTo>
                    <a:pt x="909" y="306"/>
                  </a:lnTo>
                  <a:close/>
                  <a:moveTo>
                    <a:pt x="306" y="306"/>
                  </a:moveTo>
                  <a:lnTo>
                    <a:pt x="306" y="388"/>
                  </a:lnTo>
                  <a:lnTo>
                    <a:pt x="1010" y="1091"/>
                  </a:lnTo>
                  <a:lnTo>
                    <a:pt x="1054" y="1050"/>
                  </a:lnTo>
                  <a:lnTo>
                    <a:pt x="1096" y="1006"/>
                  </a:lnTo>
                  <a:lnTo>
                    <a:pt x="394" y="306"/>
                  </a:lnTo>
                  <a:lnTo>
                    <a:pt x="306" y="306"/>
                  </a:lnTo>
                  <a:close/>
                  <a:moveTo>
                    <a:pt x="565" y="305"/>
                  </a:moveTo>
                  <a:lnTo>
                    <a:pt x="1173" y="912"/>
                  </a:lnTo>
                  <a:lnTo>
                    <a:pt x="1209" y="862"/>
                  </a:lnTo>
                  <a:lnTo>
                    <a:pt x="1242" y="809"/>
                  </a:lnTo>
                  <a:lnTo>
                    <a:pt x="736" y="305"/>
                  </a:lnTo>
                  <a:lnTo>
                    <a:pt x="565" y="305"/>
                  </a:lnTo>
                  <a:close/>
                  <a:moveTo>
                    <a:pt x="0" y="0"/>
                  </a:moveTo>
                  <a:lnTo>
                    <a:pt x="1733" y="0"/>
                  </a:lnTo>
                  <a:lnTo>
                    <a:pt x="1733" y="153"/>
                  </a:lnTo>
                  <a:lnTo>
                    <a:pt x="1730" y="257"/>
                  </a:lnTo>
                  <a:lnTo>
                    <a:pt x="1719" y="358"/>
                  </a:lnTo>
                  <a:lnTo>
                    <a:pt x="1703" y="458"/>
                  </a:lnTo>
                  <a:lnTo>
                    <a:pt x="1681" y="556"/>
                  </a:lnTo>
                  <a:lnTo>
                    <a:pt x="1653" y="651"/>
                  </a:lnTo>
                  <a:lnTo>
                    <a:pt x="1618" y="743"/>
                  </a:lnTo>
                  <a:lnTo>
                    <a:pt x="1578" y="833"/>
                  </a:lnTo>
                  <a:lnTo>
                    <a:pt x="1533" y="920"/>
                  </a:lnTo>
                  <a:lnTo>
                    <a:pt x="1483" y="1003"/>
                  </a:lnTo>
                  <a:lnTo>
                    <a:pt x="1428" y="1083"/>
                  </a:lnTo>
                  <a:lnTo>
                    <a:pt x="1368" y="1160"/>
                  </a:lnTo>
                  <a:lnTo>
                    <a:pt x="1303" y="1233"/>
                  </a:lnTo>
                  <a:lnTo>
                    <a:pt x="1235" y="1301"/>
                  </a:lnTo>
                  <a:lnTo>
                    <a:pt x="1162" y="1365"/>
                  </a:lnTo>
                  <a:lnTo>
                    <a:pt x="1085" y="1424"/>
                  </a:lnTo>
                  <a:lnTo>
                    <a:pt x="1004" y="1480"/>
                  </a:lnTo>
                  <a:lnTo>
                    <a:pt x="921" y="1530"/>
                  </a:lnTo>
                  <a:lnTo>
                    <a:pt x="835" y="1575"/>
                  </a:lnTo>
                  <a:lnTo>
                    <a:pt x="744" y="1615"/>
                  </a:lnTo>
                  <a:lnTo>
                    <a:pt x="652" y="1649"/>
                  </a:lnTo>
                  <a:lnTo>
                    <a:pt x="556" y="1677"/>
                  </a:lnTo>
                  <a:lnTo>
                    <a:pt x="458" y="1699"/>
                  </a:lnTo>
                  <a:lnTo>
                    <a:pt x="358" y="1716"/>
                  </a:lnTo>
                  <a:lnTo>
                    <a:pt x="256" y="1725"/>
                  </a:lnTo>
                  <a:lnTo>
                    <a:pt x="153" y="1730"/>
                  </a:lnTo>
                  <a:lnTo>
                    <a:pt x="0" y="1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138" name="Google Shape;138;g3e0baac521e_1_1" title="Linear vs Circular 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0" y="155925"/>
            <a:ext cx="10053124" cy="67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e0baac521e_1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363" y="101300"/>
            <a:ext cx="1584276" cy="34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/>
          <p:nvPr/>
        </p:nvSpPr>
        <p:spPr>
          <a:xfrm>
            <a:off x="9241350" y="1343700"/>
            <a:ext cx="2745600" cy="3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Existing indices:</a:t>
            </a:r>
            <a:endParaRPr b="1" sz="18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UN Prosperity Index</a:t>
            </a:r>
            <a:br>
              <a:rPr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Cities in Motion Index</a:t>
            </a:r>
            <a:br>
              <a:rPr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Sustainable Cities Index</a:t>
            </a:r>
            <a:endParaRPr sz="16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BUT:</a:t>
            </a:r>
            <a:endParaRPr b="1" sz="18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Most remain fragmented and insufficiently connected to circular economy dynamics.</a:t>
            </a:r>
            <a:endParaRPr b="1" i="1" sz="16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177875" y="1343700"/>
            <a:ext cx="3390300" cy="3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Single indicators cannot capture:</a:t>
            </a:r>
            <a:endParaRPr b="1" sz="16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54659"/>
              </a:buClr>
              <a:buSzPts val="1500"/>
              <a:buFont typeface="Avenir"/>
              <a:buChar char="●"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environmental performance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659"/>
              </a:buClr>
              <a:buSzPts val="1500"/>
              <a:buFont typeface="Avenir"/>
              <a:buChar char="●"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social well-being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659"/>
              </a:buClr>
              <a:buSzPts val="1500"/>
              <a:buFont typeface="Avenir"/>
              <a:buChar char="●"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regenerative capacity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659"/>
              </a:buClr>
              <a:buSzPts val="1500"/>
              <a:buFont typeface="Avenir"/>
              <a:buChar char="●"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adaptive dynamics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Composite indices enable:</a:t>
            </a:r>
            <a:endParaRPr b="1" sz="18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✔ integration of heterogeneous data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✔ comparison across cities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✔ benchmarking and monitoring</a:t>
            </a:r>
            <a:endParaRPr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500">
                <a:solidFill>
                  <a:srgbClr val="354659"/>
                </a:solidFill>
                <a:latin typeface="Avenir"/>
                <a:ea typeface="Avenir"/>
                <a:cs typeface="Avenir"/>
                <a:sym typeface="Avenir"/>
              </a:rPr>
              <a:t>✔ evidence-based decision-making</a:t>
            </a:r>
            <a:endParaRPr b="1" i="1" sz="1500">
              <a:solidFill>
                <a:srgbClr val="3546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6" name="Google Shape;146;p4" title="CUWI inde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675" y="1343709"/>
            <a:ext cx="5300675" cy="353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575" y="191850"/>
            <a:ext cx="9426849" cy="8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874" y="101300"/>
            <a:ext cx="1860200" cy="4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875" y="5050230"/>
            <a:ext cx="11809075" cy="180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e0baac521e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66" y="101302"/>
            <a:ext cx="19812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e0baac521e_0_56" title="CUWI dimensions sho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50" y="659077"/>
            <a:ext cx="10702351" cy="6023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3e0baac521e_0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66" y="101302"/>
            <a:ext cx="19812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e0baac521e_0_67" title="CUWI dimensions 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050" y="577575"/>
            <a:ext cx="9853824" cy="62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3e0baac521e_0_73" title="Methodolog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3" y="372588"/>
            <a:ext cx="9728133" cy="648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e0baac521e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866" y="101302"/>
            <a:ext cx="1981200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e0baac521e_1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73" y="101300"/>
            <a:ext cx="1528750" cy="3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e0baac521e_1_13" title="Resul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098" y="210525"/>
            <a:ext cx="982980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3e0baac521e_1_20" title="Conclusio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38" y="152400"/>
            <a:ext cx="10726126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e0baac521e_1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873" y="101300"/>
            <a:ext cx="1528750" cy="3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Gre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2019-06-03T03:08:53Z</dcterms:created>
  <dc:creator>ASUS</dc:creator>
</cp:coreProperties>
</file>